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9" r:id="rId1"/>
  </p:sldMasterIdLst>
  <p:notesMasterIdLst>
    <p:notesMasterId r:id="rId28"/>
  </p:notesMasterIdLst>
  <p:handoutMasterIdLst>
    <p:handoutMasterId r:id="rId29"/>
  </p:handoutMasterIdLst>
  <p:sldIdLst>
    <p:sldId id="367" r:id="rId2"/>
    <p:sldId id="287" r:id="rId3"/>
    <p:sldId id="317" r:id="rId4"/>
    <p:sldId id="334" r:id="rId5"/>
    <p:sldId id="335" r:id="rId6"/>
    <p:sldId id="336" r:id="rId7"/>
    <p:sldId id="327" r:id="rId8"/>
    <p:sldId id="389" r:id="rId9"/>
    <p:sldId id="291" r:id="rId10"/>
    <p:sldId id="290" r:id="rId11"/>
    <p:sldId id="293" r:id="rId12"/>
    <p:sldId id="298" r:id="rId13"/>
    <p:sldId id="299" r:id="rId14"/>
    <p:sldId id="390" r:id="rId15"/>
    <p:sldId id="391" r:id="rId16"/>
    <p:sldId id="392" r:id="rId17"/>
    <p:sldId id="393" r:id="rId18"/>
    <p:sldId id="394" r:id="rId19"/>
    <p:sldId id="395" r:id="rId20"/>
    <p:sldId id="396" r:id="rId21"/>
    <p:sldId id="402" r:id="rId22"/>
    <p:sldId id="397" r:id="rId23"/>
    <p:sldId id="398" r:id="rId24"/>
    <p:sldId id="399" r:id="rId25"/>
    <p:sldId id="400" r:id="rId26"/>
    <p:sldId id="401" r:id="rId27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hu-HU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CE" charset="-18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CE" charset="-18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CE" charset="-18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CE" charset="-18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CE" charset="-18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 CE" charset="-18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 CE" charset="-18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 CE" charset="-18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 CE" charset="-18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  <a:srgbClr val="AF63AF"/>
    <a:srgbClr val="FF6600"/>
    <a:srgbClr val="2E7CE4"/>
    <a:srgbClr val="D7B63B"/>
    <a:srgbClr val="01348F"/>
    <a:srgbClr val="072CA1"/>
    <a:srgbClr val="F6FA44"/>
    <a:srgbClr val="DCF2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5" autoAdjust="0"/>
    <p:restoredTop sz="94660" autoAdjust="0"/>
  </p:normalViewPr>
  <p:slideViewPr>
    <p:cSldViewPr snapToGrid="0">
      <p:cViewPr varScale="1">
        <p:scale>
          <a:sx n="80" d="100"/>
          <a:sy n="80" d="100"/>
        </p:scale>
        <p:origin x="822" y="78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794"/>
    </p:cViewPr>
  </p:sorterViewPr>
  <p:notesViewPr>
    <p:cSldViewPr snapToGrid="0">
      <p:cViewPr>
        <p:scale>
          <a:sx n="75" d="100"/>
          <a:sy n="75" d="100"/>
        </p:scale>
        <p:origin x="-1404" y="21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400800" y="8750300"/>
            <a:ext cx="387350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algn="r">
              <a:defRPr/>
            </a:pPr>
            <a:fld id="{4731A058-2772-42E9-A774-11AD33D60C68}" type="slidenum">
              <a:rPr lang="hu-HU" sz="1400">
                <a:latin typeface="Times New Roman" pitchFamily="18" charset="0"/>
              </a:rPr>
              <a:pPr algn="r">
                <a:defRPr/>
              </a:pPr>
              <a:t>‹#›</a:t>
            </a:fld>
            <a:endParaRPr lang="hu-HU" sz="1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9142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noProof="0" smtClean="0"/>
              <a:t>Click to edit Master notes styles</a:t>
            </a:r>
          </a:p>
          <a:p>
            <a:pPr lvl="1"/>
            <a:r>
              <a:rPr lang="hu-HU" noProof="0" smtClean="0"/>
              <a:t>Second Level</a:t>
            </a:r>
          </a:p>
          <a:p>
            <a:pPr lvl="2"/>
            <a:r>
              <a:rPr lang="hu-HU" noProof="0" smtClean="0"/>
              <a:t>Third Level</a:t>
            </a:r>
          </a:p>
          <a:p>
            <a:pPr lvl="3"/>
            <a:r>
              <a:rPr lang="hu-HU" noProof="0" smtClean="0"/>
              <a:t>Fourth Level</a:t>
            </a:r>
          </a:p>
          <a:p>
            <a:pPr lvl="4"/>
            <a:r>
              <a:rPr lang="hu-HU" noProof="0" smtClean="0"/>
              <a:t>Fifth Level</a:t>
            </a:r>
          </a:p>
        </p:txBody>
      </p:sp>
      <p:sp>
        <p:nvSpPr>
          <p:cNvPr id="2867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400800" y="8750300"/>
            <a:ext cx="387350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algn="r">
              <a:defRPr/>
            </a:pPr>
            <a:fld id="{7B0B7D69-7F36-4F60-A674-D2ABBCACF36F}" type="slidenum">
              <a:rPr lang="hu-HU" sz="1400">
                <a:latin typeface="Times New Roman" pitchFamily="18" charset="0"/>
              </a:rPr>
              <a:pPr algn="r">
                <a:defRPr/>
              </a:pPr>
              <a:t>‹#›</a:t>
            </a:fld>
            <a:endParaRPr lang="hu-HU" sz="1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9345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4799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CF8A8-8CF7-4972-89A6-A02F3286D1E9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5E541-6856-466A-8E0A-044E0203FCAD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751638" y="188913"/>
            <a:ext cx="2141537" cy="5903912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323850" y="188913"/>
            <a:ext cx="6275388" cy="5903912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865088-E9BE-47FB-BB3A-EDD7A1F0DD1F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Cím, szöveg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4213" y="188913"/>
            <a:ext cx="7772400" cy="53657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sz="half" idx="1"/>
          </p:nvPr>
        </p:nvSpPr>
        <p:spPr>
          <a:xfrm>
            <a:off x="323850" y="981075"/>
            <a:ext cx="4208463" cy="511175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84713" y="981075"/>
            <a:ext cx="4208462" cy="5111750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9A3C5-BF75-44E4-8270-EDC85121941C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D1442-12F4-44B9-A11F-CADCBAF624B4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482787-9302-4B6D-91D0-ECD87BB66D32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323850" y="981075"/>
            <a:ext cx="4208463" cy="5111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84713" y="981075"/>
            <a:ext cx="4208462" cy="5111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0D850B-F113-491D-9A12-C365F7CE0D91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1C043D-3BC4-4858-B6C0-0B5550FD3CA8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6D0BD-0C0C-4ED2-AA60-5CF3E68F3A65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F22EA8-5BC4-4A14-BD91-9440E8E5654C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544CD4-9B11-4650-9C0B-208178228C48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u-HU" noProof="0" smtClean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B5F741-BC46-4B88-899C-F7744F65BCEB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tint val="30196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ChangeArrowheads="1"/>
          </p:cNvSpPr>
          <p:nvPr/>
        </p:nvSpPr>
        <p:spPr bwMode="auto">
          <a:xfrm>
            <a:off x="6350" y="6381750"/>
            <a:ext cx="9137650" cy="292100"/>
          </a:xfrm>
          <a:prstGeom prst="rect">
            <a:avLst/>
          </a:prstGeom>
          <a:gradFill rotWithShape="0">
            <a:gsLst>
              <a:gs pos="0">
                <a:srgbClr val="FFFFFF">
                  <a:gamma/>
                  <a:shade val="80000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80000"/>
                  <a:invGamma/>
                </a:srgbClr>
              </a:gs>
            </a:gsLst>
            <a:lin ang="27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53882" dir="189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hu-HU"/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0" y="6308725"/>
            <a:ext cx="9144000" cy="388938"/>
            <a:chOff x="144" y="3849"/>
            <a:chExt cx="5569" cy="335"/>
          </a:xfrm>
        </p:grpSpPr>
        <p:sp>
          <p:nvSpPr>
            <p:cNvPr id="264196" name="Freeform 4"/>
            <p:cNvSpPr>
              <a:spLocks/>
            </p:cNvSpPr>
            <p:nvPr/>
          </p:nvSpPr>
          <p:spPr bwMode="auto">
            <a:xfrm>
              <a:off x="144" y="3849"/>
              <a:ext cx="5569" cy="100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0" y="0"/>
                </a:cxn>
                <a:cxn ang="0">
                  <a:pos x="5568" y="0"/>
                </a:cxn>
              </a:cxnLst>
              <a:rect l="0" t="0" r="r" b="b"/>
              <a:pathLst>
                <a:path w="5569" h="100">
                  <a:moveTo>
                    <a:pt x="0" y="99"/>
                  </a:moveTo>
                  <a:lnTo>
                    <a:pt x="0" y="0"/>
                  </a:lnTo>
                  <a:lnTo>
                    <a:pt x="5568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hu-HU"/>
            </a:p>
          </p:txBody>
        </p:sp>
        <p:sp>
          <p:nvSpPr>
            <p:cNvPr id="264197" name="Freeform 5"/>
            <p:cNvSpPr>
              <a:spLocks/>
            </p:cNvSpPr>
            <p:nvPr/>
          </p:nvSpPr>
          <p:spPr bwMode="auto">
            <a:xfrm>
              <a:off x="144" y="3962"/>
              <a:ext cx="5569" cy="101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0" y="0"/>
                </a:cxn>
                <a:cxn ang="0">
                  <a:pos x="5568" y="0"/>
                </a:cxn>
              </a:cxnLst>
              <a:rect l="0" t="0" r="r" b="b"/>
              <a:pathLst>
                <a:path w="5569" h="100">
                  <a:moveTo>
                    <a:pt x="0" y="99"/>
                  </a:moveTo>
                  <a:lnTo>
                    <a:pt x="0" y="0"/>
                  </a:lnTo>
                  <a:lnTo>
                    <a:pt x="5568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hu-HU"/>
            </a:p>
          </p:txBody>
        </p:sp>
        <p:sp>
          <p:nvSpPr>
            <p:cNvPr id="264198" name="Freeform 6"/>
            <p:cNvSpPr>
              <a:spLocks/>
            </p:cNvSpPr>
            <p:nvPr/>
          </p:nvSpPr>
          <p:spPr bwMode="auto">
            <a:xfrm>
              <a:off x="144" y="4077"/>
              <a:ext cx="5569" cy="100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0" y="0"/>
                </a:cxn>
                <a:cxn ang="0">
                  <a:pos x="5568" y="0"/>
                </a:cxn>
              </a:cxnLst>
              <a:rect l="0" t="0" r="r" b="b"/>
              <a:pathLst>
                <a:path w="5569" h="100">
                  <a:moveTo>
                    <a:pt x="0" y="99"/>
                  </a:moveTo>
                  <a:lnTo>
                    <a:pt x="0" y="0"/>
                  </a:lnTo>
                  <a:lnTo>
                    <a:pt x="5568" y="0"/>
                  </a:lnTo>
                </a:path>
              </a:pathLst>
            </a:custGeom>
            <a:noFill/>
            <a:ln w="12700" cap="rnd" cmpd="sng">
              <a:solidFill>
                <a:srgbClr val="E8E8E8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hu-HU"/>
            </a:p>
          </p:txBody>
        </p:sp>
        <p:sp>
          <p:nvSpPr>
            <p:cNvPr id="264199" name="Freeform 7"/>
            <p:cNvSpPr>
              <a:spLocks/>
            </p:cNvSpPr>
            <p:nvPr/>
          </p:nvSpPr>
          <p:spPr bwMode="auto">
            <a:xfrm>
              <a:off x="144" y="3856"/>
              <a:ext cx="5569" cy="100"/>
            </a:xfrm>
            <a:custGeom>
              <a:avLst/>
              <a:gdLst/>
              <a:ahLst/>
              <a:cxnLst>
                <a:cxn ang="0">
                  <a:pos x="5568" y="0"/>
                </a:cxn>
                <a:cxn ang="0">
                  <a:pos x="5568" y="99"/>
                </a:cxn>
                <a:cxn ang="0">
                  <a:pos x="0" y="99"/>
                </a:cxn>
              </a:cxnLst>
              <a:rect l="0" t="0" r="r" b="b"/>
              <a:pathLst>
                <a:path w="5569" h="100">
                  <a:moveTo>
                    <a:pt x="5568" y="0"/>
                  </a:moveTo>
                  <a:lnTo>
                    <a:pt x="5568" y="99"/>
                  </a:lnTo>
                  <a:lnTo>
                    <a:pt x="0" y="99"/>
                  </a:lnTo>
                </a:path>
              </a:pathLst>
            </a:custGeom>
            <a:noFill/>
            <a:ln w="12700" cap="rnd" cmpd="sng">
              <a:solidFill>
                <a:srgbClr val="67676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hu-HU"/>
            </a:p>
          </p:txBody>
        </p:sp>
        <p:sp>
          <p:nvSpPr>
            <p:cNvPr id="264200" name="Freeform 8"/>
            <p:cNvSpPr>
              <a:spLocks/>
            </p:cNvSpPr>
            <p:nvPr/>
          </p:nvSpPr>
          <p:spPr bwMode="auto">
            <a:xfrm>
              <a:off x="144" y="3969"/>
              <a:ext cx="5569" cy="101"/>
            </a:xfrm>
            <a:custGeom>
              <a:avLst/>
              <a:gdLst/>
              <a:ahLst/>
              <a:cxnLst>
                <a:cxn ang="0">
                  <a:pos x="5568" y="0"/>
                </a:cxn>
                <a:cxn ang="0">
                  <a:pos x="5568" y="99"/>
                </a:cxn>
                <a:cxn ang="0">
                  <a:pos x="0" y="99"/>
                </a:cxn>
              </a:cxnLst>
              <a:rect l="0" t="0" r="r" b="b"/>
              <a:pathLst>
                <a:path w="5569" h="100">
                  <a:moveTo>
                    <a:pt x="5568" y="0"/>
                  </a:moveTo>
                  <a:lnTo>
                    <a:pt x="5568" y="99"/>
                  </a:lnTo>
                  <a:lnTo>
                    <a:pt x="0" y="99"/>
                  </a:lnTo>
                </a:path>
              </a:pathLst>
            </a:custGeom>
            <a:noFill/>
            <a:ln w="12700" cap="rnd" cmpd="sng">
              <a:solidFill>
                <a:srgbClr val="47474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hu-HU"/>
            </a:p>
          </p:txBody>
        </p:sp>
        <p:sp>
          <p:nvSpPr>
            <p:cNvPr id="264201" name="Freeform 9"/>
            <p:cNvSpPr>
              <a:spLocks/>
            </p:cNvSpPr>
            <p:nvPr/>
          </p:nvSpPr>
          <p:spPr bwMode="auto">
            <a:xfrm>
              <a:off x="144" y="4084"/>
              <a:ext cx="5569" cy="100"/>
            </a:xfrm>
            <a:custGeom>
              <a:avLst/>
              <a:gdLst/>
              <a:ahLst/>
              <a:cxnLst>
                <a:cxn ang="0">
                  <a:pos x="5568" y="0"/>
                </a:cxn>
                <a:cxn ang="0">
                  <a:pos x="5568" y="99"/>
                </a:cxn>
                <a:cxn ang="0">
                  <a:pos x="0" y="99"/>
                </a:cxn>
              </a:cxnLst>
              <a:rect l="0" t="0" r="r" b="b"/>
              <a:pathLst>
                <a:path w="5569" h="100">
                  <a:moveTo>
                    <a:pt x="5568" y="0"/>
                  </a:moveTo>
                  <a:lnTo>
                    <a:pt x="5568" y="99"/>
                  </a:lnTo>
                  <a:lnTo>
                    <a:pt x="0" y="99"/>
                  </a:lnTo>
                </a:path>
              </a:pathLst>
            </a:custGeom>
            <a:noFill/>
            <a:ln w="12700" cap="rnd" cmpd="sng">
              <a:solidFill>
                <a:srgbClr val="33333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hu-HU"/>
            </a:p>
          </p:txBody>
        </p:sp>
      </p:grpSp>
      <p:grpSp>
        <p:nvGrpSpPr>
          <p:cNvPr id="1028" name="Group 10"/>
          <p:cNvGrpSpPr>
            <a:grpSpLocks/>
          </p:cNvGrpSpPr>
          <p:nvPr/>
        </p:nvGrpSpPr>
        <p:grpSpPr bwMode="auto">
          <a:xfrm>
            <a:off x="0" y="6200775"/>
            <a:ext cx="1441450" cy="657225"/>
            <a:chOff x="5122" y="3745"/>
            <a:chExt cx="443" cy="525"/>
          </a:xfrm>
        </p:grpSpPr>
        <p:sp>
          <p:nvSpPr>
            <p:cNvPr id="264203" name="Rectangle 11"/>
            <p:cNvSpPr>
              <a:spLocks noChangeArrowheads="1"/>
            </p:cNvSpPr>
            <p:nvPr/>
          </p:nvSpPr>
          <p:spPr bwMode="auto">
            <a:xfrm>
              <a:off x="5148" y="3745"/>
              <a:ext cx="392" cy="517"/>
            </a:xfrm>
            <a:prstGeom prst="rect">
              <a:avLst/>
            </a:prstGeom>
            <a:gradFill rotWithShape="0">
              <a:gsLst>
                <a:gs pos="0">
                  <a:srgbClr val="FFFFFF">
                    <a:gamma/>
                    <a:shade val="80000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80000"/>
                    <a:invGamma/>
                  </a:srgbClr>
                </a:gs>
              </a:gsLst>
              <a:lin ang="5400000" scaled="1"/>
            </a:gradFill>
            <a:ln w="12700">
              <a:solidFill>
                <a:srgbClr val="DADADA"/>
              </a:solidFill>
              <a:miter lim="800000"/>
              <a:headEnd/>
              <a:tailEnd/>
            </a:ln>
            <a:effectLst>
              <a:outerShdw dist="35921" dir="189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hu-HU"/>
            </a:p>
          </p:txBody>
        </p:sp>
        <p:sp>
          <p:nvSpPr>
            <p:cNvPr id="264204" name="Rectangle 12"/>
            <p:cNvSpPr>
              <a:spLocks noChangeArrowheads="1"/>
            </p:cNvSpPr>
            <p:nvPr/>
          </p:nvSpPr>
          <p:spPr bwMode="auto">
            <a:xfrm>
              <a:off x="5122" y="3784"/>
              <a:ext cx="443" cy="48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hu-HU" sz="1000" b="1">
                  <a:solidFill>
                    <a:srgbClr val="000000"/>
                  </a:solidFill>
                  <a:latin typeface="Book Antiqua" pitchFamily="18" charset="0"/>
                </a:rPr>
                <a:t>Honfy József</a:t>
              </a:r>
            </a:p>
            <a:p>
              <a:pPr algn="ctr" latinLnBrk="1">
                <a:defRPr/>
              </a:pPr>
              <a:r>
                <a:rPr lang="hu-HU" sz="800" b="1">
                  <a:solidFill>
                    <a:srgbClr val="000000"/>
                  </a:solidFill>
                  <a:latin typeface="Book Antiqua" pitchFamily="18" charset="0"/>
                </a:rPr>
                <a:t>egyetemi adjunktus</a:t>
              </a:r>
            </a:p>
            <a:p>
              <a:pPr algn="ctr" latinLnBrk="1">
                <a:defRPr/>
              </a:pPr>
              <a:r>
                <a:rPr lang="hu-HU" sz="800" b="1">
                  <a:solidFill>
                    <a:srgbClr val="000000"/>
                  </a:solidFill>
                  <a:latin typeface="Book Antiqua" pitchFamily="18" charset="0"/>
                </a:rPr>
                <a:t>SZÉCHENYI I. EGYETEM</a:t>
              </a:r>
            </a:p>
            <a:p>
              <a:pPr algn="ctr" latinLnBrk="1">
                <a:defRPr/>
              </a:pPr>
              <a:r>
                <a:rPr lang="hu-HU" sz="800" b="1">
                  <a:solidFill>
                    <a:srgbClr val="000000"/>
                  </a:solidFill>
                  <a:latin typeface="Book Antiqua" pitchFamily="18" charset="0"/>
                </a:rPr>
                <a:t>Távközlési Tanszék</a:t>
              </a:r>
            </a:p>
          </p:txBody>
        </p:sp>
      </p:grpSp>
      <p:sp>
        <p:nvSpPr>
          <p:cNvPr id="1029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188913"/>
            <a:ext cx="7772400" cy="536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Mintacím szerkesztése</a:t>
            </a:r>
          </a:p>
        </p:txBody>
      </p:sp>
      <p:sp>
        <p:nvSpPr>
          <p:cNvPr id="1030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981075"/>
            <a:ext cx="8569325" cy="51117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</a:p>
        </p:txBody>
      </p:sp>
      <p:sp>
        <p:nvSpPr>
          <p:cNvPr id="264207" name="Rectangle 15"/>
          <p:cNvSpPr>
            <a:spLocks noChangeArrowheads="1"/>
          </p:cNvSpPr>
          <p:nvPr/>
        </p:nvSpPr>
        <p:spPr bwMode="auto">
          <a:xfrm>
            <a:off x="4479925" y="3108325"/>
            <a:ext cx="52387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hu-HU"/>
          </a:p>
        </p:txBody>
      </p:sp>
      <p:sp>
        <p:nvSpPr>
          <p:cNvPr id="264208" name="Rectangle 16"/>
          <p:cNvSpPr>
            <a:spLocks noChangeArrowheads="1"/>
          </p:cNvSpPr>
          <p:nvPr/>
        </p:nvSpPr>
        <p:spPr bwMode="auto">
          <a:xfrm>
            <a:off x="4724400" y="3200400"/>
            <a:ext cx="1143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hu-HU"/>
          </a:p>
        </p:txBody>
      </p:sp>
      <p:sp>
        <p:nvSpPr>
          <p:cNvPr id="264209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812088" y="6381750"/>
            <a:ext cx="1331912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 smtClean="0">
                <a:latin typeface="Arial Narrow" pitchFamily="34" charset="0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264210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427538" y="6381750"/>
            <a:ext cx="504825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latin typeface="Arial Narrow" pitchFamily="34" charset="0"/>
              </a:defRPr>
            </a:lvl1pPr>
          </a:lstStyle>
          <a:p>
            <a:pPr>
              <a:defRPr/>
            </a:pPr>
            <a:fld id="{8BD86990-315B-40B2-B618-ABAA84CCF678}" type="slidenum">
              <a:rPr lang="hu-HU"/>
              <a:pPr>
                <a:defRPr/>
              </a:pPr>
              <a:t>‹#›</a:t>
            </a:fld>
            <a:endParaRPr lang="hu-HU"/>
          </a:p>
        </p:txBody>
      </p:sp>
      <p:grpSp>
        <p:nvGrpSpPr>
          <p:cNvPr id="1035" name="Group 19"/>
          <p:cNvGrpSpPr>
            <a:grpSpLocks/>
          </p:cNvGrpSpPr>
          <p:nvPr/>
        </p:nvGrpSpPr>
        <p:grpSpPr bwMode="auto">
          <a:xfrm>
            <a:off x="0" y="6469063"/>
            <a:ext cx="9144000" cy="388937"/>
            <a:chOff x="144" y="3849"/>
            <a:chExt cx="5569" cy="335"/>
          </a:xfrm>
        </p:grpSpPr>
        <p:sp>
          <p:nvSpPr>
            <p:cNvPr id="264212" name="Freeform 20"/>
            <p:cNvSpPr>
              <a:spLocks/>
            </p:cNvSpPr>
            <p:nvPr/>
          </p:nvSpPr>
          <p:spPr bwMode="auto">
            <a:xfrm>
              <a:off x="144" y="3849"/>
              <a:ext cx="5569" cy="100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0" y="0"/>
                </a:cxn>
                <a:cxn ang="0">
                  <a:pos x="5568" y="0"/>
                </a:cxn>
              </a:cxnLst>
              <a:rect l="0" t="0" r="r" b="b"/>
              <a:pathLst>
                <a:path w="5569" h="100">
                  <a:moveTo>
                    <a:pt x="0" y="99"/>
                  </a:moveTo>
                  <a:lnTo>
                    <a:pt x="0" y="0"/>
                  </a:lnTo>
                  <a:lnTo>
                    <a:pt x="5568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hu-HU"/>
            </a:p>
          </p:txBody>
        </p:sp>
        <p:sp>
          <p:nvSpPr>
            <p:cNvPr id="264213" name="Freeform 21"/>
            <p:cNvSpPr>
              <a:spLocks/>
            </p:cNvSpPr>
            <p:nvPr/>
          </p:nvSpPr>
          <p:spPr bwMode="auto">
            <a:xfrm>
              <a:off x="144" y="3962"/>
              <a:ext cx="5569" cy="101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0" y="0"/>
                </a:cxn>
                <a:cxn ang="0">
                  <a:pos x="5568" y="0"/>
                </a:cxn>
              </a:cxnLst>
              <a:rect l="0" t="0" r="r" b="b"/>
              <a:pathLst>
                <a:path w="5569" h="100">
                  <a:moveTo>
                    <a:pt x="0" y="99"/>
                  </a:moveTo>
                  <a:lnTo>
                    <a:pt x="0" y="0"/>
                  </a:lnTo>
                  <a:lnTo>
                    <a:pt x="5568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hu-HU"/>
            </a:p>
          </p:txBody>
        </p:sp>
        <p:sp>
          <p:nvSpPr>
            <p:cNvPr id="264214" name="Freeform 22"/>
            <p:cNvSpPr>
              <a:spLocks/>
            </p:cNvSpPr>
            <p:nvPr/>
          </p:nvSpPr>
          <p:spPr bwMode="auto">
            <a:xfrm>
              <a:off x="144" y="4077"/>
              <a:ext cx="5569" cy="100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0" y="0"/>
                </a:cxn>
                <a:cxn ang="0">
                  <a:pos x="5568" y="0"/>
                </a:cxn>
              </a:cxnLst>
              <a:rect l="0" t="0" r="r" b="b"/>
              <a:pathLst>
                <a:path w="5569" h="100">
                  <a:moveTo>
                    <a:pt x="0" y="99"/>
                  </a:moveTo>
                  <a:lnTo>
                    <a:pt x="0" y="0"/>
                  </a:lnTo>
                  <a:lnTo>
                    <a:pt x="5568" y="0"/>
                  </a:lnTo>
                </a:path>
              </a:pathLst>
            </a:custGeom>
            <a:noFill/>
            <a:ln w="12700" cap="rnd" cmpd="sng">
              <a:solidFill>
                <a:srgbClr val="E8E8E8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hu-HU"/>
            </a:p>
          </p:txBody>
        </p:sp>
        <p:sp>
          <p:nvSpPr>
            <p:cNvPr id="264215" name="Freeform 23"/>
            <p:cNvSpPr>
              <a:spLocks/>
            </p:cNvSpPr>
            <p:nvPr/>
          </p:nvSpPr>
          <p:spPr bwMode="auto">
            <a:xfrm>
              <a:off x="144" y="3856"/>
              <a:ext cx="5569" cy="100"/>
            </a:xfrm>
            <a:custGeom>
              <a:avLst/>
              <a:gdLst/>
              <a:ahLst/>
              <a:cxnLst>
                <a:cxn ang="0">
                  <a:pos x="5568" y="0"/>
                </a:cxn>
                <a:cxn ang="0">
                  <a:pos x="5568" y="99"/>
                </a:cxn>
                <a:cxn ang="0">
                  <a:pos x="0" y="99"/>
                </a:cxn>
              </a:cxnLst>
              <a:rect l="0" t="0" r="r" b="b"/>
              <a:pathLst>
                <a:path w="5569" h="100">
                  <a:moveTo>
                    <a:pt x="5568" y="0"/>
                  </a:moveTo>
                  <a:lnTo>
                    <a:pt x="5568" y="99"/>
                  </a:lnTo>
                  <a:lnTo>
                    <a:pt x="0" y="99"/>
                  </a:lnTo>
                </a:path>
              </a:pathLst>
            </a:custGeom>
            <a:noFill/>
            <a:ln w="12700" cap="rnd" cmpd="sng">
              <a:solidFill>
                <a:srgbClr val="67676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hu-HU"/>
            </a:p>
          </p:txBody>
        </p:sp>
        <p:sp>
          <p:nvSpPr>
            <p:cNvPr id="264216" name="Freeform 24"/>
            <p:cNvSpPr>
              <a:spLocks/>
            </p:cNvSpPr>
            <p:nvPr/>
          </p:nvSpPr>
          <p:spPr bwMode="auto">
            <a:xfrm>
              <a:off x="144" y="3969"/>
              <a:ext cx="5569" cy="101"/>
            </a:xfrm>
            <a:custGeom>
              <a:avLst/>
              <a:gdLst/>
              <a:ahLst/>
              <a:cxnLst>
                <a:cxn ang="0">
                  <a:pos x="5568" y="0"/>
                </a:cxn>
                <a:cxn ang="0">
                  <a:pos x="5568" y="99"/>
                </a:cxn>
                <a:cxn ang="0">
                  <a:pos x="0" y="99"/>
                </a:cxn>
              </a:cxnLst>
              <a:rect l="0" t="0" r="r" b="b"/>
              <a:pathLst>
                <a:path w="5569" h="100">
                  <a:moveTo>
                    <a:pt x="5568" y="0"/>
                  </a:moveTo>
                  <a:lnTo>
                    <a:pt x="5568" y="99"/>
                  </a:lnTo>
                  <a:lnTo>
                    <a:pt x="0" y="99"/>
                  </a:lnTo>
                </a:path>
              </a:pathLst>
            </a:custGeom>
            <a:noFill/>
            <a:ln w="12700" cap="rnd" cmpd="sng">
              <a:solidFill>
                <a:srgbClr val="47474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hu-HU"/>
            </a:p>
          </p:txBody>
        </p:sp>
        <p:sp>
          <p:nvSpPr>
            <p:cNvPr id="264217" name="Freeform 25"/>
            <p:cNvSpPr>
              <a:spLocks/>
            </p:cNvSpPr>
            <p:nvPr/>
          </p:nvSpPr>
          <p:spPr bwMode="auto">
            <a:xfrm>
              <a:off x="144" y="4084"/>
              <a:ext cx="5569" cy="100"/>
            </a:xfrm>
            <a:custGeom>
              <a:avLst/>
              <a:gdLst/>
              <a:ahLst/>
              <a:cxnLst>
                <a:cxn ang="0">
                  <a:pos x="5568" y="0"/>
                </a:cxn>
                <a:cxn ang="0">
                  <a:pos x="5568" y="99"/>
                </a:cxn>
                <a:cxn ang="0">
                  <a:pos x="0" y="99"/>
                </a:cxn>
              </a:cxnLst>
              <a:rect l="0" t="0" r="r" b="b"/>
              <a:pathLst>
                <a:path w="5569" h="100">
                  <a:moveTo>
                    <a:pt x="5568" y="0"/>
                  </a:moveTo>
                  <a:lnTo>
                    <a:pt x="5568" y="99"/>
                  </a:lnTo>
                  <a:lnTo>
                    <a:pt x="0" y="99"/>
                  </a:lnTo>
                </a:path>
              </a:pathLst>
            </a:custGeom>
            <a:noFill/>
            <a:ln w="12700" cap="rnd" cmpd="sng">
              <a:solidFill>
                <a:srgbClr val="33333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hu-HU"/>
            </a:p>
          </p:txBody>
        </p:sp>
      </p:grpSp>
      <p:grpSp>
        <p:nvGrpSpPr>
          <p:cNvPr id="1036" name="Group 26"/>
          <p:cNvGrpSpPr>
            <a:grpSpLocks/>
          </p:cNvGrpSpPr>
          <p:nvPr/>
        </p:nvGrpSpPr>
        <p:grpSpPr bwMode="auto">
          <a:xfrm>
            <a:off x="0" y="6200775"/>
            <a:ext cx="1441450" cy="647700"/>
            <a:chOff x="5122" y="3745"/>
            <a:chExt cx="443" cy="517"/>
          </a:xfrm>
        </p:grpSpPr>
        <p:sp>
          <p:nvSpPr>
            <p:cNvPr id="264219" name="Rectangle 27"/>
            <p:cNvSpPr>
              <a:spLocks noChangeArrowheads="1"/>
            </p:cNvSpPr>
            <p:nvPr/>
          </p:nvSpPr>
          <p:spPr bwMode="auto">
            <a:xfrm>
              <a:off x="5148" y="3745"/>
              <a:ext cx="392" cy="517"/>
            </a:xfrm>
            <a:prstGeom prst="rect">
              <a:avLst/>
            </a:prstGeom>
            <a:gradFill rotWithShape="0">
              <a:gsLst>
                <a:gs pos="0">
                  <a:srgbClr val="FFFFFF">
                    <a:gamma/>
                    <a:shade val="80000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80000"/>
                    <a:invGamma/>
                  </a:srgbClr>
                </a:gs>
              </a:gsLst>
              <a:lin ang="5400000" scaled="1"/>
            </a:gradFill>
            <a:ln w="12700">
              <a:solidFill>
                <a:srgbClr val="DADADA"/>
              </a:solidFill>
              <a:miter lim="800000"/>
              <a:headEnd/>
              <a:tailEnd/>
            </a:ln>
            <a:effectLst>
              <a:outerShdw dist="35921" dir="189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hu-HU"/>
            </a:p>
          </p:txBody>
        </p:sp>
        <p:sp>
          <p:nvSpPr>
            <p:cNvPr id="264220" name="Rectangle 28"/>
            <p:cNvSpPr>
              <a:spLocks noChangeArrowheads="1"/>
            </p:cNvSpPr>
            <p:nvPr/>
          </p:nvSpPr>
          <p:spPr bwMode="auto">
            <a:xfrm>
              <a:off x="5122" y="3784"/>
              <a:ext cx="443" cy="46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hu-HU" sz="800" b="1">
                  <a:solidFill>
                    <a:srgbClr val="000000"/>
                  </a:solidFill>
                  <a:latin typeface="Arial Narrow" pitchFamily="34" charset="0"/>
                </a:rPr>
                <a:t>Vári Péter</a:t>
              </a:r>
            </a:p>
            <a:p>
              <a:pPr algn="ctr" latinLnBrk="1">
                <a:defRPr/>
              </a:pPr>
              <a:r>
                <a:rPr lang="hu-HU" sz="800" b="1">
                  <a:solidFill>
                    <a:srgbClr val="000000"/>
                  </a:solidFill>
                  <a:latin typeface="Arial Narrow" pitchFamily="34" charset="0"/>
                </a:rPr>
                <a:t>Külső oktató</a:t>
              </a:r>
            </a:p>
            <a:p>
              <a:pPr algn="ctr" latinLnBrk="1">
                <a:defRPr/>
              </a:pPr>
              <a:r>
                <a:rPr lang="hu-HU" sz="800" b="1">
                  <a:solidFill>
                    <a:srgbClr val="000000"/>
                  </a:solidFill>
                  <a:latin typeface="Arial Narrow" pitchFamily="34" charset="0"/>
                </a:rPr>
                <a:t>SZÉCHENYI I. EGYETEM</a:t>
              </a:r>
            </a:p>
            <a:p>
              <a:pPr algn="ctr" latinLnBrk="1">
                <a:defRPr/>
              </a:pPr>
              <a:r>
                <a:rPr lang="hu-HU" sz="800" b="1">
                  <a:solidFill>
                    <a:srgbClr val="000000"/>
                  </a:solidFill>
                  <a:latin typeface="Arial Narrow" pitchFamily="34" charset="0"/>
                </a:rPr>
                <a:t>Távközlési Tanszék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F5A0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F5A0F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F5A0F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F5A0F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F5A0F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F5A0F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F5A0F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F5A0F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F5A0F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itchFamily="2" charset="2"/>
        <a:buChar char="l"/>
        <a:defRPr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Ø"/>
        <a:defRPr sz="16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itchFamily="2" charset="2"/>
        <a:buChar char="v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40000"/>
        <a:buFont typeface="Wingdings" pitchFamily="2" charset="2"/>
        <a:buChar char="q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ChangeArrowheads="1"/>
          </p:cNvSpPr>
          <p:nvPr/>
        </p:nvSpPr>
        <p:spPr bwMode="auto">
          <a:xfrm>
            <a:off x="163513" y="742393"/>
            <a:ext cx="8980487" cy="31700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57200" indent="-457200" algn="ctr"/>
            <a:r>
              <a:rPr lang="hu-HU" sz="4000" b="1" dirty="0">
                <a:latin typeface="+mj-lt"/>
              </a:rPr>
              <a:t>Szinuszos vivőjű hírközlési rendszerek</a:t>
            </a:r>
          </a:p>
          <a:p>
            <a:pPr marL="457200" indent="-457200" algn="ctr"/>
            <a:endParaRPr lang="hu-HU" sz="4000" b="1" dirty="0" smtClean="0">
              <a:latin typeface="+mj-lt"/>
            </a:endParaRPr>
          </a:p>
          <a:p>
            <a:pPr marL="457200" indent="-457200" algn="ctr"/>
            <a:endParaRPr lang="hu-HU" sz="4000" b="1" dirty="0">
              <a:latin typeface="+mj-lt"/>
            </a:endParaRPr>
          </a:p>
          <a:p>
            <a:pPr marL="457200" indent="-457200" algn="ctr"/>
            <a:r>
              <a:rPr lang="hu-HU" sz="4000" b="1" dirty="0">
                <a:latin typeface="+mj-lt"/>
              </a:rPr>
              <a:t>AM moduláció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9"/>
          <p:cNvSpPr>
            <a:spLocks noChangeArrowheads="1"/>
          </p:cNvSpPr>
          <p:nvPr/>
        </p:nvSpPr>
        <p:spPr bwMode="auto">
          <a:xfrm>
            <a:off x="0" y="2109788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hu-HU"/>
          </a:p>
        </p:txBody>
      </p:sp>
      <p:sp>
        <p:nvSpPr>
          <p:cNvPr id="11267" name="Rectangle 10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653298"/>
          </a:xfrm>
          <a:noFill/>
        </p:spPr>
        <p:txBody>
          <a:bodyPr/>
          <a:lstStyle/>
          <a:p>
            <a:r>
              <a:rPr lang="hu-HU" sz="4000" kern="1200" dirty="0" err="1">
                <a:solidFill>
                  <a:schemeClr val="tx1"/>
                </a:solidFill>
                <a:ea typeface="+mn-ea"/>
                <a:cs typeface="+mn-cs"/>
              </a:rPr>
              <a:t>Szögmoduláció</a:t>
            </a:r>
            <a:endParaRPr lang="hu-HU" sz="4000" kern="1200" dirty="0">
              <a:solidFill>
                <a:schemeClr val="tx1"/>
              </a:solidFill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artalom helye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endParaRPr lang="hu-HU" i="1" dirty="0" smtClean="0"/>
              </a:p>
              <a:p>
                <a:pPr marL="0" indent="0">
                  <a:buNone/>
                </a:pPr>
                <a:endParaRPr lang="hu-HU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hu-HU" i="1" smtClean="0">
                          <a:solidFill>
                            <a:srgbClr val="000000"/>
                          </a:solidFill>
                        </a:rPr>
                        <m:t>𝜔</m:t>
                      </m:r>
                      <m:d>
                        <m:d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d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𝑡</m:t>
                          </m:r>
                        </m:e>
                      </m:d>
                      <m:r>
                        <a:rPr lang="hu-HU" i="1">
                          <a:solidFill>
                            <a:srgbClr val="000000"/>
                          </a:solidFill>
                        </a:rPr>
                        <m:t>=</m:t>
                      </m:r>
                      <m:f>
                        <m:f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fPr>
                        <m:num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𝑑</m:t>
                          </m:r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𝜑</m:t>
                          </m:r>
                          <m:d>
                            <m:dPr>
                              <m:ctrlP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</m:ctrlPr>
                            </m:dPr>
                            <m:e>
                              <m: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  <m:t>𝑡</m:t>
                              </m:r>
                            </m:e>
                          </m:d>
                        </m:num>
                        <m:den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𝑑𝑡</m:t>
                          </m:r>
                        </m:den>
                      </m:f>
                    </m:oMath>
                  </m:oMathPara>
                </a14:m>
                <a:endParaRPr lang="hu-HU" dirty="0" smtClean="0">
                  <a:solidFill>
                    <a:srgbClr val="000000"/>
                  </a:solidFill>
                </a:endParaRPr>
              </a:p>
              <a:p>
                <a:pPr marL="0" indent="0">
                  <a:buNone/>
                </a:pPr>
                <a:endParaRPr lang="hu-HU" dirty="0" smtClean="0">
                  <a:solidFill>
                    <a:srgbClr val="000000"/>
                  </a:solidFill>
                </a:endParaRPr>
              </a:p>
              <a:p>
                <a:pPr marL="0" indent="0">
                  <a:buNone/>
                </a:pPr>
                <a:r>
                  <a:rPr lang="hu-HU" dirty="0">
                    <a:solidFill>
                      <a:srgbClr val="000000"/>
                    </a:solidFill>
                  </a:rPr>
                  <a:t/>
                </a:r>
                <a:br>
                  <a:rPr lang="hu-HU" dirty="0">
                    <a:solidFill>
                      <a:srgbClr val="000000"/>
                    </a:solidFill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𝑓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𝑃𝑀</m:t>
                          </m:r>
                        </m:sub>
                      </m:sSub>
                      <m:d>
                        <m:d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d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𝑡</m:t>
                          </m:r>
                        </m:e>
                      </m:d>
                      <m:r>
                        <a:rPr lang="hu-HU" i="1">
                          <a:solidFill>
                            <a:srgbClr val="000000"/>
                          </a:solidFill>
                        </a:rPr>
                        <m:t>=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𝑈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𝑣</m:t>
                          </m:r>
                        </m:sub>
                      </m:sSub>
                      <m:func>
                        <m:func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hu-HU">
                              <a:solidFill>
                                <a:srgbClr val="000000"/>
                              </a:solidFill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</m:ctrlPr>
                            </m:dPr>
                            <m:e>
                              <m:limLow>
                                <m:limLowPr>
                                  <m:ctrlP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</m:ctrlPr>
                                </m:limLowPr>
                                <m:e>
                                  <m:groupChr>
                                    <m:groupChrPr>
                                      <m:chr m:val="⏟"/>
                                      <m:ctrlPr>
                                        <a:rPr lang="hu-HU" i="1">
                                          <a:solidFill>
                                            <a:srgbClr val="000000"/>
                                          </a:solidFill>
                                        </a:rPr>
                                      </m:ctrlPr>
                                    </m:groupChrPr>
                                    <m:e>
                                      <m:sSub>
                                        <m:sSubPr>
                                          <m:ctrlPr>
                                            <a:rPr lang="hu-HU" i="1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hu-HU" i="1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  <m:t>𝜔</m:t>
                                          </m:r>
                                        </m:e>
                                        <m:sub>
                                          <m:r>
                                            <a:rPr lang="hu-HU" i="1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  <m:t>𝑣</m:t>
                                          </m:r>
                                        </m:sub>
                                      </m:sSub>
                                      <m:r>
                                        <a:rPr lang="hu-HU" i="1">
                                          <a:solidFill>
                                            <a:srgbClr val="000000"/>
                                          </a:solidFill>
                                        </a:rPr>
                                        <m:t>𝑡</m:t>
                                      </m:r>
                                    </m:e>
                                  </m:groupChr>
                                </m:e>
                                <m:lim>
                                  <m:sSub>
                                    <m:sSubPr>
                                      <m:ctrlPr>
                                        <a:rPr lang="hu-HU" i="1">
                                          <a:solidFill>
                                            <a:srgbClr val="000000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hu-HU">
                                          <a:solidFill>
                                            <a:srgbClr val="000000"/>
                                          </a:solidFill>
                                        </a:rPr>
                                        <m:t>Θ</m:t>
                                      </m:r>
                                    </m:e>
                                    <m:sub>
                                      <m:r>
                                        <a:rPr lang="hu-HU" i="1">
                                          <a:solidFill>
                                            <a:srgbClr val="000000"/>
                                          </a:solidFill>
                                        </a:rPr>
                                        <m:t>𝑣</m:t>
                                      </m:r>
                                    </m:sub>
                                  </m:sSub>
                                </m:lim>
                              </m:limLow>
                              <m: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  <m:t>+</m:t>
                              </m:r>
                              <m:limLow>
                                <m:limLowPr>
                                  <m:ctrlP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</m:ctrlPr>
                                </m:limLowPr>
                                <m:e>
                                  <m:groupChr>
                                    <m:groupChrPr>
                                      <m:chr m:val="⏟"/>
                                      <m:ctrlPr>
                                        <a:rPr lang="hu-HU" i="1">
                                          <a:solidFill>
                                            <a:srgbClr val="000000"/>
                                          </a:solidFill>
                                        </a:rPr>
                                      </m:ctrlPr>
                                    </m:groupChrPr>
                                    <m:e>
                                      <m:sSub>
                                        <m:sSubPr>
                                          <m:ctrlPr>
                                            <a:rPr lang="hu-HU" i="1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hu-HU" i="1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  <m:t>𝑘</m:t>
                                          </m:r>
                                        </m:e>
                                        <m:sub>
                                          <m:r>
                                            <a:rPr lang="hu-HU" i="1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  <m:t>𝑃𝑀</m:t>
                                          </m:r>
                                        </m:sub>
                                      </m:sSub>
                                      <m:sSub>
                                        <m:sSubPr>
                                          <m:ctrlPr>
                                            <a:rPr lang="hu-HU" i="1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hu-HU" i="1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  <m:t>𝑓</m:t>
                                          </m:r>
                                        </m:e>
                                        <m:sub>
                                          <m:r>
                                            <a:rPr lang="hu-HU" i="1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  <m:t>𝑚</m:t>
                                          </m:r>
                                        </m:sub>
                                      </m:sSub>
                                      <m:d>
                                        <m:dPr>
                                          <m:ctrlPr>
                                            <a:rPr lang="hu-HU" i="1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hu-HU" i="1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  <m:t>𝑡</m:t>
                                          </m:r>
                                        </m:e>
                                      </m:d>
                                    </m:e>
                                  </m:groupChr>
                                </m:e>
                                <m:lim>
                                  <m:sSub>
                                    <m:sSubPr>
                                      <m:ctrlPr>
                                        <a:rPr lang="hu-HU" i="1">
                                          <a:solidFill>
                                            <a:srgbClr val="000000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hu-HU">
                                          <a:solidFill>
                                            <a:srgbClr val="000000"/>
                                          </a:solidFill>
                                        </a:rPr>
                                        <m:t>ΔΘ</m:t>
                                      </m:r>
                                    </m:e>
                                    <m:sub>
                                      <m:d>
                                        <m:dPr>
                                          <m:ctrlPr>
                                            <a:rPr lang="hu-HU" i="1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hu-HU" i="1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  <m:t>𝑡</m:t>
                                          </m:r>
                                        </m:e>
                                      </m:d>
                                    </m:sub>
                                  </m:sSub>
                                </m:lim>
                              </m:limLow>
                            </m:e>
                          </m:d>
                        </m:e>
                      </m:func>
                    </m:oMath>
                  </m:oMathPara>
                </a14:m>
                <a:endParaRPr lang="hu-HU" dirty="0" smtClean="0">
                  <a:solidFill>
                    <a:srgbClr val="000000"/>
                  </a:solidFill>
                </a:endParaRPr>
              </a:p>
              <a:p>
                <a:pPr marL="0" indent="0">
                  <a:buNone/>
                </a:pPr>
                <a:endParaRPr lang="hu-HU" dirty="0" smtClean="0">
                  <a:solidFill>
                    <a:srgbClr val="000000"/>
                  </a:solidFill>
                </a:endParaRPr>
              </a:p>
              <a:p>
                <a:pPr marL="0" indent="0">
                  <a:buNone/>
                </a:pPr>
                <a:r>
                  <a:rPr lang="hu-HU" dirty="0">
                    <a:solidFill>
                      <a:srgbClr val="000000"/>
                    </a:solidFill>
                  </a:rPr>
                  <a:t/>
                </a:r>
                <a:br>
                  <a:rPr lang="hu-HU" dirty="0">
                    <a:solidFill>
                      <a:srgbClr val="000000"/>
                    </a:solidFill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𝑓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𝐹𝑀</m:t>
                          </m:r>
                        </m:sub>
                      </m:sSub>
                      <m:d>
                        <m:d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d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𝑡</m:t>
                          </m:r>
                        </m:e>
                      </m:d>
                      <m:r>
                        <a:rPr lang="hu-HU" i="1">
                          <a:solidFill>
                            <a:srgbClr val="000000"/>
                          </a:solidFill>
                        </a:rPr>
                        <m:t>=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𝑈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𝑣</m:t>
                          </m:r>
                        </m:sub>
                      </m:sSub>
                      <m:func>
                        <m:func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hu-HU">
                              <a:solidFill>
                                <a:srgbClr val="000000"/>
                              </a:solidFill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</m:ctrlPr>
                            </m:dPr>
                            <m:e>
                              <m:nary>
                                <m:naryPr>
                                  <m:limLoc m:val="subSup"/>
                                  <m:ctrlP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</m:ctrlPr>
                                </m:naryPr>
                                <m:sub>
                                  <m: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  <m:t>0</m:t>
                                  </m:r>
                                </m:sub>
                                <m:sup>
                                  <m: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  <m:t>𝑡</m:t>
                                  </m:r>
                                </m:sup>
                                <m:e>
                                  <m:d>
                                    <m:dPr>
                                      <m:ctrlPr>
                                        <a:rPr lang="hu-HU" i="1">
                                          <a:solidFill>
                                            <a:srgbClr val="000000"/>
                                          </a:solidFill>
                                        </a:rPr>
                                      </m:ctrlPr>
                                    </m:dPr>
                                    <m:e>
                                      <m:limLow>
                                        <m:limLowPr>
                                          <m:ctrlPr>
                                            <a:rPr lang="hu-HU" i="1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</m:ctrlPr>
                                        </m:limLowPr>
                                        <m:e>
                                          <m:groupChr>
                                            <m:groupChrPr>
                                              <m:chr m:val="⏟"/>
                                              <m:ctrlPr>
                                                <a:rPr lang="hu-HU" i="1">
                                                  <a:solidFill>
                                                    <a:srgbClr val="000000"/>
                                                  </a:solidFill>
                                                </a:rPr>
                                              </m:ctrlPr>
                                            </m:groupChr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hu-HU" i="1">
                                                      <a:solidFill>
                                                        <a:srgbClr val="000000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hu-HU" i="1">
                                                      <a:solidFill>
                                                        <a:srgbClr val="000000"/>
                                                      </a:solidFill>
                                                    </a:rPr>
                                                    <m:t>𝜔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hu-HU" i="1">
                                                      <a:solidFill>
                                                        <a:srgbClr val="000000"/>
                                                      </a:solidFill>
                                                    </a:rPr>
                                                    <m:t>𝑣</m:t>
                                                  </m:r>
                                                </m:sub>
                                              </m:sSub>
                                            </m:e>
                                          </m:groupChr>
                                        </m:e>
                                        <m:lim>
                                          <m:sSub>
                                            <m:sSubPr>
                                              <m:ctrlPr>
                                                <a:rPr lang="hu-HU" i="1">
                                                  <a:solidFill>
                                                    <a:srgbClr val="000000"/>
                                                  </a:solidFill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hu-HU">
                                                  <a:solidFill>
                                                    <a:srgbClr val="000000"/>
                                                  </a:solidFill>
                                                </a:rPr>
                                                <m:t>ω</m:t>
                                              </m:r>
                                            </m:e>
                                            <m:sub>
                                              <m:r>
                                                <a:rPr lang="hu-HU" i="1">
                                                  <a:solidFill>
                                                    <a:srgbClr val="000000"/>
                                                  </a:solidFill>
                                                </a:rPr>
                                                <m:t>𝑣</m:t>
                                              </m:r>
                                            </m:sub>
                                          </m:sSub>
                                        </m:lim>
                                      </m:limLow>
                                      <m:r>
                                        <a:rPr lang="hu-HU" i="1">
                                          <a:solidFill>
                                            <a:srgbClr val="000000"/>
                                          </a:solidFill>
                                        </a:rPr>
                                        <m:t>+</m:t>
                                      </m:r>
                                      <m:limLow>
                                        <m:limLowPr>
                                          <m:ctrlPr>
                                            <a:rPr lang="hu-HU" i="1">
                                              <a:solidFill>
                                                <a:srgbClr val="000000"/>
                                              </a:solidFill>
                                            </a:rPr>
                                          </m:ctrlPr>
                                        </m:limLowPr>
                                        <m:e>
                                          <m:groupChr>
                                            <m:groupChrPr>
                                              <m:chr m:val="⏟"/>
                                              <m:ctrlPr>
                                                <a:rPr lang="hu-HU" i="1">
                                                  <a:solidFill>
                                                    <a:srgbClr val="000000"/>
                                                  </a:solidFill>
                                                </a:rPr>
                                              </m:ctrlPr>
                                            </m:groupChr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hu-HU" i="1">
                                                      <a:solidFill>
                                                        <a:srgbClr val="000000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hu-HU" i="1">
                                                      <a:solidFill>
                                                        <a:srgbClr val="000000"/>
                                                      </a:solidFill>
                                                    </a:rPr>
                                                    <m:t>𝑘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hu-HU" i="1">
                                                      <a:solidFill>
                                                        <a:srgbClr val="000000"/>
                                                      </a:solidFill>
                                                    </a:rPr>
                                                    <m:t>𝐹𝑀</m:t>
                                                  </m:r>
                                                </m:sub>
                                              </m:sSub>
                                              <m:sSub>
                                                <m:sSubPr>
                                                  <m:ctrlPr>
                                                    <a:rPr lang="hu-HU" i="1">
                                                      <a:solidFill>
                                                        <a:srgbClr val="000000"/>
                                                      </a:solidFill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hu-HU" i="1">
                                                      <a:solidFill>
                                                        <a:srgbClr val="000000"/>
                                                      </a:solidFill>
                                                    </a:rPr>
                                                    <m:t>𝑓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hu-HU" i="1">
                                                      <a:solidFill>
                                                        <a:srgbClr val="000000"/>
                                                      </a:solidFill>
                                                    </a:rPr>
                                                    <m:t>𝑚</m:t>
                                                  </m:r>
                                                </m:sub>
                                              </m:sSub>
                                              <m:d>
                                                <m:dPr>
                                                  <m:ctrlPr>
                                                    <a:rPr lang="hu-HU" i="1">
                                                      <a:solidFill>
                                                        <a:srgbClr val="000000"/>
                                                      </a:solidFill>
                                                    </a:rPr>
                                                  </m:ctrlPr>
                                                </m:dPr>
                                                <m:e>
                                                  <m:r>
                                                    <a:rPr lang="hu-HU" i="1">
                                                      <a:solidFill>
                                                        <a:srgbClr val="000000"/>
                                                      </a:solidFill>
                                                    </a:rPr>
                                                    <m:t>𝑡</m:t>
                                                  </m:r>
                                                </m:e>
                                              </m:d>
                                            </m:e>
                                          </m:groupChr>
                                        </m:e>
                                        <m:lim>
                                          <m:sSub>
                                            <m:sSubPr>
                                              <m:ctrlPr>
                                                <a:rPr lang="hu-HU" i="1">
                                                  <a:solidFill>
                                                    <a:srgbClr val="000000"/>
                                                  </a:solidFill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hu-HU">
                                                  <a:solidFill>
                                                    <a:srgbClr val="000000"/>
                                                  </a:solidFill>
                                                </a:rPr>
                                                <m:t>Δω</m:t>
                                              </m:r>
                                            </m:e>
                                            <m:sub>
                                              <m:d>
                                                <m:dPr>
                                                  <m:ctrlPr>
                                                    <a:rPr lang="hu-HU" i="1">
                                                      <a:solidFill>
                                                        <a:srgbClr val="000000"/>
                                                      </a:solidFill>
                                                    </a:rPr>
                                                  </m:ctrlPr>
                                                </m:dPr>
                                                <m:e>
                                                  <m:r>
                                                    <a:rPr lang="hu-HU" i="1">
                                                      <a:solidFill>
                                                        <a:srgbClr val="000000"/>
                                                      </a:solidFill>
                                                    </a:rPr>
                                                    <m:t>𝑡</m:t>
                                                  </m:r>
                                                </m:e>
                                              </m:d>
                                            </m:sub>
                                          </m:sSub>
                                        </m:lim>
                                      </m:limLow>
                                    </m:e>
                                  </m:d>
                                </m:e>
                              </m:nary>
                              <m: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  <m:t>𝑑𝑡</m:t>
                              </m:r>
                            </m:e>
                          </m:d>
                        </m:e>
                      </m:func>
                      <m:r>
                        <a:rPr lang="hu-HU" i="1">
                          <a:solidFill>
                            <a:srgbClr val="000000"/>
                          </a:solidFill>
                        </a:rPr>
                        <m:t>=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𝑈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𝑣</m:t>
                          </m:r>
                        </m:sub>
                      </m:sSub>
                      <m:func>
                        <m:func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hu-HU">
                              <a:solidFill>
                                <a:srgbClr val="000000"/>
                              </a:solidFill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</m:ctrlPr>
                                </m:sSubPr>
                                <m:e>
                                  <m: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  <m:t>𝑣</m:t>
                                  </m:r>
                                </m:sub>
                              </m:sSub>
                              <m: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  <m:t>𝑡</m:t>
                              </m:r>
                              <m: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</m:ctrlPr>
                                </m:sSubPr>
                                <m:e>
                                  <m: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  <m:t>𝐹𝑀</m:t>
                                  </m:r>
                                </m:sub>
                              </m:sSub>
                              <m:nary>
                                <m:naryPr>
                                  <m:limLoc m:val="subSup"/>
                                  <m:ctrlP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</m:ctrlPr>
                                </m:naryPr>
                                <m:sub>
                                  <m: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  <m:t>0</m:t>
                                  </m:r>
                                </m:sub>
                                <m:sup>
                                  <m: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  <m:t>𝑡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hu-HU" i="1">
                                          <a:solidFill>
                                            <a:srgbClr val="000000"/>
                                          </a:solidFill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hu-HU" i="1">
                                          <a:solidFill>
                                            <a:srgbClr val="000000"/>
                                          </a:solidFill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hu-HU" i="1">
                                          <a:solidFill>
                                            <a:srgbClr val="000000"/>
                                          </a:solidFill>
                                        </a:rPr>
                                        <m:t>𝑚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hu-HU" i="1">
                                          <a:solidFill>
                                            <a:srgbClr val="000000"/>
                                          </a:solidFill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hu-HU" i="1">
                                          <a:solidFill>
                                            <a:srgbClr val="000000"/>
                                          </a:solidFill>
                                        </a:rPr>
                                        <m:t>𝑡</m:t>
                                      </m:r>
                                    </m:e>
                                  </m:d>
                                  <m: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  <m:t>𝑑𝑡</m:t>
                                  </m:r>
                                </m:e>
                              </m:nary>
                            </m:e>
                          </m:d>
                        </m:e>
                      </m:func>
                    </m:oMath>
                  </m:oMathPara>
                </a14:m>
                <a:endParaRPr lang="hu-HU" dirty="0"/>
              </a:p>
              <a:p>
                <a:endParaRPr lang="hu-HU" dirty="0"/>
              </a:p>
            </p:txBody>
          </p:sp>
        </mc:Choice>
        <mc:Fallback>
          <p:sp>
            <p:nvSpPr>
              <p:cNvPr id="2" name="Tartalom hely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665329"/>
          </a:xfrm>
          <a:noFill/>
        </p:spPr>
        <p:txBody>
          <a:bodyPr/>
          <a:lstStyle/>
          <a:p>
            <a:r>
              <a:rPr lang="hu-HU" sz="4000" kern="1200" dirty="0" err="1">
                <a:solidFill>
                  <a:schemeClr val="tx1"/>
                </a:solidFill>
                <a:ea typeface="+mn-ea"/>
                <a:cs typeface="+mn-cs"/>
              </a:rPr>
              <a:t>Szögmoduláció</a:t>
            </a:r>
            <a:endParaRPr lang="hu-HU" sz="4000" kern="1200" dirty="0">
              <a:solidFill>
                <a:schemeClr val="tx1"/>
              </a:solidFill>
              <a:ea typeface="+mn-ea"/>
              <a:cs typeface="+mn-cs"/>
            </a:endParaRPr>
          </a:p>
        </p:txBody>
      </p:sp>
      <p:pic>
        <p:nvPicPr>
          <p:cNvPr id="1229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4013" y="854242"/>
            <a:ext cx="5284787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4013" y="2594602"/>
            <a:ext cx="5284787" cy="298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24012" y="5542589"/>
            <a:ext cx="528637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682624"/>
          </a:xfrm>
        </p:spPr>
        <p:txBody>
          <a:bodyPr/>
          <a:lstStyle/>
          <a:p>
            <a:r>
              <a:rPr lang="hu-HU" sz="4000" kern="1200" dirty="0" err="1">
                <a:solidFill>
                  <a:schemeClr val="tx1"/>
                </a:solidFill>
                <a:ea typeface="+mn-ea"/>
                <a:cs typeface="+mn-cs"/>
              </a:rPr>
              <a:t>Szögmoduláció</a:t>
            </a:r>
            <a:endParaRPr lang="hu-HU" sz="4000" kern="1200" dirty="0">
              <a:solidFill>
                <a:schemeClr val="tx1"/>
              </a:solidFill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315" name="Rectangle 22"/>
              <p:cNvSpPr>
                <a:spLocks noGrp="1" noChangeArrowheads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hu-HU" dirty="0" smtClean="0"/>
                  <a:t>Fázislöket</a:t>
                </a:r>
              </a:p>
              <a:p>
                <a:pPr marL="0" indent="0">
                  <a:buNone/>
                </a:pPr>
                <a:endParaRPr lang="hu-HU" i="1" dirty="0" smtClean="0">
                  <a:solidFill>
                    <a:srgbClr val="000000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hu-HU" i="1" smtClean="0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𝜔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𝑝</m:t>
                          </m:r>
                        </m:sub>
                      </m:sSub>
                      <m:r>
                        <a:rPr lang="hu-HU" i="1">
                          <a:solidFill>
                            <a:srgbClr val="000000"/>
                          </a:solidFill>
                        </a:rPr>
                        <m:t>=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𝜔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𝑣</m:t>
                          </m:r>
                        </m:sub>
                      </m:sSub>
                      <m:r>
                        <a:rPr lang="hu-HU" i="1">
                          <a:solidFill>
                            <a:srgbClr val="000000"/>
                          </a:solidFill>
                        </a:rPr>
                        <m:t>+</m:t>
                      </m:r>
                      <m:r>
                        <m:rPr>
                          <m:sty m:val="p"/>
                        </m:rPr>
                        <a:rPr lang="hu-HU">
                          <a:solidFill>
                            <a:srgbClr val="000000"/>
                          </a:solidFill>
                        </a:rPr>
                        <m:t>Δ</m:t>
                      </m:r>
                      <m:r>
                        <a:rPr lang="hu-HU" i="1">
                          <a:solidFill>
                            <a:srgbClr val="000000"/>
                          </a:solidFill>
                        </a:rPr>
                        <m:t>𝜔</m:t>
                      </m:r>
                      <m:d>
                        <m:d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d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hu-HU" dirty="0" smtClean="0">
                  <a:solidFill>
                    <a:srgbClr val="000000"/>
                  </a:solidFill>
                </a:endParaRPr>
              </a:p>
              <a:p>
                <a:pPr marL="0" indent="0">
                  <a:buNone/>
                </a:pPr>
                <a:endParaRPr lang="hu-HU" dirty="0" smtClean="0">
                  <a:solidFill>
                    <a:srgbClr val="000000"/>
                  </a:solidFill>
                </a:endParaRPr>
              </a:p>
              <a:p>
                <a:pPr marL="0" indent="0">
                  <a:buNone/>
                </a:pPr>
                <a:r>
                  <a:rPr lang="hu-HU" dirty="0">
                    <a:solidFill>
                      <a:srgbClr val="000000"/>
                    </a:solidFill>
                  </a:rPr>
                  <a:t/>
                </a:r>
                <a:br>
                  <a:rPr lang="hu-HU" dirty="0">
                    <a:solidFill>
                      <a:srgbClr val="000000"/>
                    </a:solidFill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hu-HU">
                          <a:solidFill>
                            <a:srgbClr val="000000"/>
                          </a:solidFill>
                        </a:rPr>
                        <m:t>Δ</m:t>
                      </m:r>
                      <m:r>
                        <a:rPr lang="hu-HU" i="1">
                          <a:solidFill>
                            <a:srgbClr val="000000"/>
                          </a:solidFill>
                        </a:rPr>
                        <m:t>𝜔</m:t>
                      </m:r>
                      <m:d>
                        <m:d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d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𝑡</m:t>
                          </m:r>
                        </m:e>
                      </m:d>
                      <m:r>
                        <a:rPr lang="hu-HU" i="1">
                          <a:solidFill>
                            <a:srgbClr val="000000"/>
                          </a:solidFill>
                        </a:rPr>
                        <m:t>=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𝑘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𝐹𝑀</m:t>
                          </m:r>
                        </m:sub>
                      </m:sSub>
                      <m:r>
                        <a:rPr lang="hu-HU" i="1">
                          <a:solidFill>
                            <a:srgbClr val="000000"/>
                          </a:solidFill>
                        </a:rPr>
                        <m:t>∙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𝑓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𝑚</m:t>
                          </m:r>
                        </m:sub>
                      </m:sSub>
                      <m:d>
                        <m:d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d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𝑡</m:t>
                          </m:r>
                        </m:e>
                      </m:d>
                      <m:r>
                        <a:rPr lang="hu-HU" i="1">
                          <a:solidFill>
                            <a:srgbClr val="000000"/>
                          </a:solidFill>
                        </a:rPr>
                        <m:t>=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𝑘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𝐹𝑀</m:t>
                          </m:r>
                        </m:sub>
                      </m:sSub>
                      <m:r>
                        <a:rPr lang="hu-HU" i="1">
                          <a:solidFill>
                            <a:srgbClr val="000000"/>
                          </a:solidFill>
                        </a:rPr>
                        <m:t>∙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𝑈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𝑀</m:t>
                          </m:r>
                        </m:sub>
                      </m:sSub>
                      <m:r>
                        <a:rPr lang="hu-HU" i="1">
                          <a:solidFill>
                            <a:srgbClr val="000000"/>
                          </a:solidFill>
                        </a:rPr>
                        <m:t>∙</m:t>
                      </m:r>
                      <m:r>
                        <a:rPr lang="hu-HU" i="1">
                          <a:solidFill>
                            <a:srgbClr val="000000"/>
                          </a:solidFill>
                        </a:rPr>
                        <m:t>𝑐𝑜𝑠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𝜔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𝑚</m:t>
                          </m:r>
                        </m:sub>
                      </m:sSub>
                      <m:r>
                        <a:rPr lang="hu-HU" i="1">
                          <a:solidFill>
                            <a:srgbClr val="000000"/>
                          </a:solidFill>
                        </a:rPr>
                        <m:t>𝑡</m:t>
                      </m:r>
                    </m:oMath>
                  </m:oMathPara>
                </a14:m>
                <a:endParaRPr lang="hu-HU" dirty="0" smtClean="0">
                  <a:solidFill>
                    <a:srgbClr val="000000"/>
                  </a:solidFill>
                </a:endParaRPr>
              </a:p>
              <a:p>
                <a:pPr marL="0" indent="0">
                  <a:buNone/>
                </a:pPr>
                <a:endParaRPr lang="hu-HU" dirty="0" smtClean="0">
                  <a:solidFill>
                    <a:srgbClr val="000000"/>
                  </a:solidFill>
                </a:endParaRPr>
              </a:p>
              <a:p>
                <a:pPr marL="0" indent="0">
                  <a:buNone/>
                </a:pPr>
                <a:r>
                  <a:rPr lang="hu-HU" dirty="0">
                    <a:solidFill>
                      <a:srgbClr val="000000"/>
                    </a:solidFill>
                  </a:rPr>
                  <a:t/>
                </a:r>
                <a:br>
                  <a:rPr lang="hu-HU" dirty="0">
                    <a:solidFill>
                      <a:srgbClr val="000000"/>
                    </a:solidFill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𝜔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𝑑</m:t>
                          </m:r>
                        </m:sub>
                      </m:sSub>
                      <m:r>
                        <a:rPr lang="hu-HU" i="1">
                          <a:solidFill>
                            <a:srgbClr val="000000"/>
                          </a:solidFill>
                        </a:rPr>
                        <m:t>=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𝜔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𝑚</m:t>
                          </m:r>
                        </m:sub>
                      </m:sSub>
                      <m:r>
                        <a:rPr lang="hu-HU" i="1">
                          <a:solidFill>
                            <a:srgbClr val="000000"/>
                          </a:solidFill>
                        </a:rPr>
                        <m:t>∙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𝑚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hu-HU" dirty="0" smtClean="0"/>
              </a:p>
              <a:p>
                <a:pPr marL="0" indent="0">
                  <a:buNone/>
                </a:pPr>
                <a:r>
                  <a:rPr lang="hu-HU" dirty="0" smtClean="0"/>
                  <a:t>	</a:t>
                </a:r>
              </a:p>
              <a:p>
                <a:pPr marL="0" indent="0">
                  <a:buNone/>
                </a:pPr>
                <a:endParaRPr lang="hu-HU" dirty="0" smtClean="0"/>
              </a:p>
              <a:p>
                <a:pPr marL="0" indent="0">
                  <a:buNone/>
                </a:pPr>
                <a:r>
                  <a:rPr lang="hu-HU" dirty="0" smtClean="0"/>
                  <a:t>    ahol 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hu-HU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𝜔</m:t>
                        </m:r>
                      </m:e>
                      <m:sub>
                        <m:r>
                          <a:rPr lang="hu-HU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hu-HU" dirty="0" smtClean="0"/>
                  <a:t> = a pillanatnyi frekvencia,</a:t>
                </a:r>
              </a:p>
              <a:p>
                <a:pPr marL="0" indent="0">
                  <a:buNone/>
                </a:pPr>
                <a:r>
                  <a:rPr lang="hu-HU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hu-HU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hu-HU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𝐹𝑀</m:t>
                        </m:r>
                      </m:sub>
                    </m:sSub>
                  </m:oMath>
                </a14:m>
                <a:r>
                  <a:rPr lang="hu-HU" dirty="0" smtClean="0"/>
                  <a:t> = arányossági átalakítási tényező</a:t>
                </a:r>
              </a:p>
              <a:p>
                <a:pPr marL="0" indent="0">
                  <a:buNone/>
                </a:pPr>
                <a:r>
                  <a:rPr lang="hu-HU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hu-HU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𝜔</m:t>
                        </m:r>
                      </m:e>
                      <m:sub>
                        <m:r>
                          <a:rPr lang="hu-HU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hu-HU" dirty="0" smtClean="0"/>
                  <a:t> = frekvencia löket</a:t>
                </a:r>
              </a:p>
              <a:p>
                <a:pPr marL="0" indent="0">
                  <a:buNone/>
                </a:pPr>
                <a:r>
                  <a:rPr lang="hu-HU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hu-HU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hu-HU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hu-HU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hu-HU" dirty="0" smtClean="0"/>
                  <a:t> = modulációs index</a:t>
                </a:r>
                <a:endParaRPr lang="hu-HU" dirty="0" smtClean="0"/>
              </a:p>
            </p:txBody>
          </p:sp>
        </mc:Choice>
        <mc:Fallback>
          <p:sp>
            <p:nvSpPr>
              <p:cNvPr id="13315" name="Rectangle 2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71" t="-716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665329"/>
          </a:xfrm>
        </p:spPr>
        <p:txBody>
          <a:bodyPr/>
          <a:lstStyle/>
          <a:p>
            <a:r>
              <a:rPr lang="hu-HU" sz="4000" kern="1200" dirty="0">
                <a:solidFill>
                  <a:schemeClr val="tx1"/>
                </a:solidFill>
                <a:ea typeface="+mn-ea"/>
                <a:cs typeface="+mn-cs"/>
              </a:rPr>
              <a:t>FM jel </a:t>
            </a:r>
            <a:r>
              <a:rPr lang="hu-HU" sz="4000" kern="1200" dirty="0" smtClean="0">
                <a:solidFill>
                  <a:schemeClr val="tx1"/>
                </a:solidFill>
                <a:ea typeface="+mn-ea"/>
                <a:cs typeface="+mn-cs"/>
              </a:rPr>
              <a:t>sávszélessége</a:t>
            </a:r>
            <a:endParaRPr lang="hu-HU" dirty="0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Szögmodulált jel spektruma</a:t>
            </a:r>
          </a:p>
          <a:p>
            <a:endParaRPr lang="hu-HU" dirty="0" smtClean="0"/>
          </a:p>
          <a:p>
            <a:endParaRPr lang="hu-HU" dirty="0" smtClean="0"/>
          </a:p>
          <a:p>
            <a:endParaRPr lang="hu-HU" dirty="0" smtClean="0"/>
          </a:p>
          <a:p>
            <a:endParaRPr lang="hu-HU" dirty="0" smtClean="0"/>
          </a:p>
          <a:p>
            <a:endParaRPr lang="hu-HU" dirty="0" smtClean="0"/>
          </a:p>
          <a:p>
            <a:endParaRPr lang="hu-HU" dirty="0" smtClean="0"/>
          </a:p>
          <a:p>
            <a:endParaRPr lang="hu-HU" dirty="0" smtClean="0"/>
          </a:p>
          <a:p>
            <a:endParaRPr lang="hu-HU" dirty="0" smtClean="0"/>
          </a:p>
          <a:p>
            <a:endParaRPr lang="hu-HU" dirty="0" smtClean="0"/>
          </a:p>
          <a:p>
            <a:endParaRPr lang="hu-HU" dirty="0" smtClean="0"/>
          </a:p>
          <a:p>
            <a:endParaRPr lang="hu-HU" dirty="0" smtClean="0"/>
          </a:p>
          <a:p>
            <a:r>
              <a:rPr lang="hu-HU" dirty="0" smtClean="0"/>
              <a:t>A sávszélen elhelyezkedő 1 %-nál kisebb </a:t>
            </a:r>
            <a:r>
              <a:rPr lang="hu-HU" dirty="0" err="1" smtClean="0"/>
              <a:t>amplitudójú</a:t>
            </a:r>
            <a:r>
              <a:rPr lang="hu-HU" dirty="0" smtClean="0"/>
              <a:t> komponensek levágása esetén az FM jel elhanyagolható mértékben torzul. A jelösszetevők </a:t>
            </a:r>
            <a:r>
              <a:rPr lang="hu-HU" dirty="0" err="1" smtClean="0"/>
              <a:t>amplitudóit</a:t>
            </a:r>
            <a:r>
              <a:rPr lang="hu-HU" dirty="0" smtClean="0"/>
              <a:t> az első fajú </a:t>
            </a:r>
            <a:r>
              <a:rPr lang="hu-HU" dirty="0" err="1" smtClean="0"/>
              <a:t>Bessel</a:t>
            </a:r>
            <a:r>
              <a:rPr lang="hu-HU" dirty="0" smtClean="0"/>
              <a:t> függvények adják meg.</a:t>
            </a:r>
          </a:p>
          <a:p>
            <a:pPr>
              <a:buFont typeface="Monotype Sorts" pitchFamily="2" charset="2"/>
              <a:buNone/>
            </a:pPr>
            <a:endParaRPr lang="hu-HU" dirty="0" smtClean="0"/>
          </a:p>
        </p:txBody>
      </p:sp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1625" y="1604963"/>
            <a:ext cx="4868863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30338"/>
            <a:ext cx="4149725" cy="327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hu-HU"/>
          </a:p>
        </p:txBody>
      </p:sp>
      <p:sp>
        <p:nvSpPr>
          <p:cNvPr id="1536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hu-HU"/>
          </a:p>
        </p:txBody>
      </p:sp>
      <p:sp>
        <p:nvSpPr>
          <p:cNvPr id="15364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hu-HU"/>
          </a:p>
        </p:txBody>
      </p:sp>
      <p:sp>
        <p:nvSpPr>
          <p:cNvPr id="15365" name="Rectangle 15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752475"/>
          </a:xfrm>
          <a:noFill/>
        </p:spPr>
        <p:txBody>
          <a:bodyPr/>
          <a:lstStyle/>
          <a:p>
            <a:r>
              <a:rPr lang="hu-HU" sz="4000" kern="1200" dirty="0">
                <a:solidFill>
                  <a:schemeClr val="tx1"/>
                </a:solidFill>
                <a:ea typeface="+mn-ea"/>
                <a:cs typeface="+mn-cs"/>
              </a:rPr>
              <a:t>FM jel sávszélessége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366" name="Rectangle 18"/>
              <p:cNvSpPr>
                <a:spLocks noGrp="1" noChangeArrowheads="1"/>
              </p:cNvSpPr>
              <p:nvPr>
                <p:ph idx="1"/>
              </p:nvPr>
            </p:nvSpPr>
            <p:spPr/>
            <p:txBody>
              <a:bodyPr/>
              <a:lstStyle/>
              <a:p>
                <a:endParaRPr lang="hu-HU" dirty="0" smtClean="0"/>
              </a:p>
              <a:p>
                <a:r>
                  <a:rPr lang="hu-HU" dirty="0" smtClean="0"/>
                  <a:t>FM </a:t>
                </a:r>
                <a:r>
                  <a:rPr lang="hu-HU" dirty="0" smtClean="0"/>
                  <a:t>jel sávszélessége</a:t>
                </a:r>
                <a:r>
                  <a:rPr lang="hu-HU" dirty="0" smtClean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hu-HU" i="1" smtClean="0">
                            <a:solidFill>
                              <a:srgbClr val="000000"/>
                            </a:solidFill>
                          </a:rPr>
                        </m:ctrlPr>
                      </m:sSubPr>
                      <m:e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𝜔</m:t>
                        </m:r>
                      </m:e>
                      <m:sub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𝐵</m:t>
                        </m:r>
                      </m:sub>
                    </m:sSub>
                    <m:r>
                      <a:rPr lang="hu-HU" i="1">
                        <a:solidFill>
                          <a:srgbClr val="000000"/>
                        </a:solidFill>
                      </a:rPr>
                      <m:t>=</m:t>
                    </m:r>
                    <m:sSub>
                      <m:sSubPr>
                        <m:ctrlPr>
                          <a:rPr lang="hu-HU" i="1">
                            <a:solidFill>
                              <a:srgbClr val="000000"/>
                            </a:solidFill>
                          </a:rPr>
                        </m:ctrlPr>
                      </m:sSubPr>
                      <m:e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2∙</m:t>
                        </m:r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𝛼</m:t>
                        </m:r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∙</m:t>
                        </m:r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𝜔</m:t>
                        </m:r>
                      </m:e>
                      <m:sub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𝑚</m:t>
                        </m:r>
                      </m:sub>
                    </m:sSub>
                  </m:oMath>
                </a14:m>
                <a:endParaRPr lang="hu-HU" dirty="0" smtClean="0"/>
              </a:p>
              <a:p>
                <a:pPr marL="0" indent="0">
                  <a:buNone/>
                </a:pPr>
                <a:endParaRPr lang="hu-HU" dirty="0" smtClean="0"/>
              </a:p>
              <a:p>
                <a:r>
                  <a:rPr lang="hu-HU" dirty="0" smtClean="0"/>
                  <a:t>Keskenysávú FM jel ha mf &lt;&lt;1 (NBFM: mf &lt;=0,2 ekkor a sávszélesség megegyezik az AM jel sávszélességével =2Wm</a:t>
                </a:r>
              </a:p>
            </p:txBody>
          </p:sp>
        </mc:Choice>
        <mc:Fallback>
          <p:sp>
            <p:nvSpPr>
              <p:cNvPr id="15366" name="Rectangle 1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71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368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62263"/>
            <a:ext cx="4654550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9475" y="2862263"/>
            <a:ext cx="445452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47100" y="5959475"/>
            <a:ext cx="4445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hu-HU"/>
          </a:p>
        </p:txBody>
      </p:sp>
      <p:sp>
        <p:nvSpPr>
          <p:cNvPr id="1638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hu-HU"/>
          </a:p>
        </p:txBody>
      </p:sp>
      <p:sp>
        <p:nvSpPr>
          <p:cNvPr id="16388" name="Rectangle 9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hu-HU"/>
          </a:p>
        </p:txBody>
      </p:sp>
      <p:sp>
        <p:nvSpPr>
          <p:cNvPr id="16389" name="Rectangle 11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hu-HU"/>
          </a:p>
        </p:txBody>
      </p:sp>
      <p:sp>
        <p:nvSpPr>
          <p:cNvPr id="16390" name="Rectangle 20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hu-HU"/>
          </a:p>
        </p:txBody>
      </p:sp>
      <p:sp>
        <p:nvSpPr>
          <p:cNvPr id="1639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hu-HU"/>
          </a:p>
        </p:txBody>
      </p:sp>
      <p:sp>
        <p:nvSpPr>
          <p:cNvPr id="1639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hu-HU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4213" y="188913"/>
            <a:ext cx="7772400" cy="673100"/>
          </a:xfrm>
        </p:spPr>
        <p:txBody>
          <a:bodyPr/>
          <a:lstStyle/>
          <a:p>
            <a:r>
              <a:rPr lang="hu-HU" sz="4000" kern="1200" dirty="0">
                <a:solidFill>
                  <a:schemeClr val="tx1"/>
                </a:solidFill>
                <a:ea typeface="+mn-ea"/>
                <a:cs typeface="+mn-cs"/>
              </a:rPr>
              <a:t>FM jel </a:t>
            </a:r>
            <a:r>
              <a:rPr lang="hu-HU" sz="4000" kern="1200" dirty="0">
                <a:solidFill>
                  <a:schemeClr val="tx1"/>
                </a:solidFill>
                <a:ea typeface="+mn-ea"/>
                <a:cs typeface="+mn-cs"/>
              </a:rPr>
              <a:t>sávszélessége</a:t>
            </a:r>
            <a:endParaRPr lang="hu-HU" sz="4000" kern="1200" dirty="0">
              <a:solidFill>
                <a:schemeClr val="tx1"/>
              </a:solidFill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394" name="Rectangle 27"/>
              <p:cNvSpPr>
                <a:spLocks noGrp="1" noChangeArrowheads="1"/>
              </p:cNvSpPr>
              <p:nvPr>
                <p:ph idx="1"/>
              </p:nvPr>
            </p:nvSpPr>
            <p:spPr>
              <a:xfrm>
                <a:off x="323851" y="981075"/>
                <a:ext cx="4921918" cy="5111750"/>
              </a:xfrm>
            </p:spPr>
            <p:txBody>
              <a:bodyPr/>
              <a:lstStyle/>
              <a:p>
                <a:r>
                  <a:rPr lang="hu-HU" dirty="0" smtClean="0"/>
                  <a:t>Szélessávú FM ha mf&gt;&gt;1 WBFM: mf &gt;&gt;</a:t>
                </a:r>
                <a:r>
                  <a:rPr lang="hu-HU" dirty="0" smtClean="0"/>
                  <a:t>5</a:t>
                </a:r>
              </a:p>
              <a:p>
                <a:endParaRPr lang="hu-HU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hu-HU" i="1" smtClean="0">
                            <a:solidFill>
                              <a:srgbClr val="000000"/>
                            </a:solidFill>
                          </a:rPr>
                        </m:ctrlPr>
                      </m:sSubPr>
                      <m:e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𝜔</m:t>
                        </m:r>
                      </m:e>
                      <m:sub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𝐵</m:t>
                        </m:r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(</m:t>
                        </m:r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𝑊𝐵𝐹𝑀</m:t>
                        </m:r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)</m:t>
                        </m:r>
                      </m:sub>
                    </m:sSub>
                    <m:r>
                      <a:rPr lang="hu-HU" i="1">
                        <a:solidFill>
                          <a:srgbClr val="000000"/>
                        </a:solidFill>
                      </a:rPr>
                      <m:t>=</m:t>
                    </m:r>
                    <m:sSub>
                      <m:sSubPr>
                        <m:ctrlPr>
                          <a:rPr lang="hu-HU" i="1">
                            <a:solidFill>
                              <a:srgbClr val="000000"/>
                            </a:solidFill>
                          </a:rPr>
                        </m:ctrlPr>
                      </m:sSubPr>
                      <m:e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2</m:t>
                        </m:r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𝜔</m:t>
                        </m:r>
                      </m:e>
                      <m:sub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𝑑</m:t>
                        </m:r>
                      </m:sub>
                    </m:sSub>
                  </m:oMath>
                </a14:m>
                <a:r>
                  <a:rPr lang="hu-HU" dirty="0" smtClean="0"/>
                  <a:t> mert </a:t>
                </a:r>
                <a14:m>
                  <m:oMath xmlns:m="http://schemas.openxmlformats.org/officeDocument/2006/math">
                    <m:r>
                      <a:rPr lang="hu-HU" i="1" smtClean="0">
                        <a:solidFill>
                          <a:srgbClr val="000000"/>
                        </a:solidFill>
                      </a:rPr>
                      <m:t>𝛼</m:t>
                    </m:r>
                    <m:r>
                      <a:rPr lang="hu-HU" i="1" smtClean="0">
                        <a:solidFill>
                          <a:srgbClr val="000000"/>
                        </a:solidFill>
                      </a:rPr>
                      <m:t>≅</m:t>
                    </m:r>
                    <m:sSub>
                      <m:sSubPr>
                        <m:ctrlPr>
                          <a:rPr lang="hu-HU" i="1">
                            <a:solidFill>
                              <a:srgbClr val="000000"/>
                            </a:solidFill>
                          </a:rPr>
                        </m:ctrlPr>
                      </m:sSubPr>
                      <m:e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𝑚</m:t>
                        </m:r>
                      </m:e>
                      <m:sub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𝑓</m:t>
                        </m:r>
                      </m:sub>
                    </m:sSub>
                  </m:oMath>
                </a14:m>
                <a:endParaRPr lang="hu-HU" dirty="0" smtClean="0"/>
              </a:p>
            </p:txBody>
          </p:sp>
        </mc:Choice>
        <mc:Fallback>
          <p:sp>
            <p:nvSpPr>
              <p:cNvPr id="16394" name="Rectangle 2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851" y="981075"/>
                <a:ext cx="4921918" cy="5111750"/>
              </a:xfrm>
              <a:blipFill rotWithShape="0">
                <a:blip r:embed="rId2"/>
                <a:stretch>
                  <a:fillRect l="-124" t="-716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395" name="Picture 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9575" y="1393825"/>
            <a:ext cx="4002087" cy="481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641266"/>
          </a:xfrm>
        </p:spPr>
        <p:txBody>
          <a:bodyPr/>
          <a:lstStyle/>
          <a:p>
            <a:r>
              <a:rPr lang="hu-HU" sz="4000" kern="1200" dirty="0">
                <a:solidFill>
                  <a:schemeClr val="tx1"/>
                </a:solidFill>
                <a:ea typeface="+mn-ea"/>
                <a:cs typeface="+mn-cs"/>
              </a:rPr>
              <a:t>Digitális jelátvitel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FSK, PSK billentyűzés</a:t>
            </a:r>
          </a:p>
          <a:p>
            <a:r>
              <a:rPr lang="hu-HU" dirty="0" smtClean="0"/>
              <a:t>Hibaarány, </a:t>
            </a:r>
            <a:r>
              <a:rPr lang="hu-HU" dirty="0" err="1" smtClean="0"/>
              <a:t>jitter</a:t>
            </a:r>
            <a:endParaRPr lang="hu-HU" dirty="0" smtClean="0"/>
          </a:p>
          <a:p>
            <a:endParaRPr lang="hu-HU" dirty="0" smtClean="0"/>
          </a:p>
          <a:p>
            <a:pPr>
              <a:buFont typeface="Monotype Sorts" pitchFamily="2" charset="2"/>
              <a:buNone/>
            </a:pPr>
            <a:endParaRPr lang="hu-HU" dirty="0" smtClean="0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5838" y="2274888"/>
            <a:ext cx="5091112" cy="375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0250" y="1247775"/>
            <a:ext cx="5399088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655637"/>
          </a:xfrm>
        </p:spPr>
        <p:txBody>
          <a:bodyPr/>
          <a:lstStyle/>
          <a:p>
            <a:r>
              <a:rPr lang="hu-HU" sz="4000" kern="1200" dirty="0">
                <a:solidFill>
                  <a:schemeClr val="tx1"/>
                </a:solidFill>
                <a:ea typeface="+mn-ea"/>
                <a:cs typeface="+mn-cs"/>
              </a:rPr>
              <a:t>ASK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163" y="844550"/>
            <a:ext cx="7789862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650" y="3005138"/>
            <a:ext cx="7913688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653298"/>
          </a:xfrm>
        </p:spPr>
        <p:txBody>
          <a:bodyPr/>
          <a:lstStyle/>
          <a:p>
            <a:r>
              <a:rPr lang="hu-HU" sz="4000" kern="1200" dirty="0">
                <a:solidFill>
                  <a:schemeClr val="tx1"/>
                </a:solidFill>
                <a:ea typeface="+mn-ea"/>
                <a:cs typeface="+mn-cs"/>
              </a:rPr>
              <a:t>ASK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459" name="Rectangle 3"/>
              <p:cNvSpPr>
                <a:spLocks noGrp="1" noChangeArrowheads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hu-HU" dirty="0" smtClean="0"/>
                  <a:t>Mint </a:t>
                </a:r>
                <a:r>
                  <a:rPr lang="hu-HU" dirty="0" err="1" smtClean="0"/>
                  <a:t>AM-nél</a:t>
                </a:r>
                <a:r>
                  <a:rPr lang="hu-HU" dirty="0" smtClean="0"/>
                  <a:t>, de a moduláló jel négyszögjel (maximális frekvenciája f</a:t>
                </a:r>
                <a:r>
                  <a:rPr lang="hu-HU" sz="1000" dirty="0" smtClean="0"/>
                  <a:t>0</a:t>
                </a:r>
                <a:r>
                  <a:rPr lang="hu-HU" dirty="0" smtClean="0"/>
                  <a:t>)</a:t>
                </a:r>
              </a:p>
              <a:p>
                <a:r>
                  <a:rPr lang="hu-HU" dirty="0" smtClean="0"/>
                  <a:t>1.2.10 </a:t>
                </a:r>
                <a:r>
                  <a:rPr lang="hu-HU" dirty="0" smtClean="0"/>
                  <a:t>ábra</a:t>
                </a:r>
              </a:p>
              <a:p>
                <a:endParaRPr lang="hu-HU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hu-HU" i="1" smtClean="0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𝑓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𝐵</m:t>
                          </m:r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−</m:t>
                          </m:r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𝐴𝑆𝐾</m:t>
                          </m:r>
                        </m:sub>
                      </m:sSub>
                      <m:r>
                        <a:rPr lang="hu-HU" i="1">
                          <a:solidFill>
                            <a:srgbClr val="000000"/>
                          </a:solidFill>
                        </a:rPr>
                        <m:t>=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2(1,6</m:t>
                          </m:r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𝑓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0</m:t>
                          </m:r>
                        </m:sub>
                      </m:sSub>
                      <m:r>
                        <a:rPr lang="hu-HU" i="1">
                          <a:solidFill>
                            <a:srgbClr val="000000"/>
                          </a:solidFill>
                        </a:rPr>
                        <m:t>)=3,2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𝑓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hu-HU" dirty="0" smtClean="0"/>
              </a:p>
            </p:txBody>
          </p:sp>
        </mc:Choice>
        <mc:Fallback>
          <p:sp>
            <p:nvSpPr>
              <p:cNvPr id="1945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 rotWithShape="0">
                <a:blip r:embed="rId2"/>
                <a:stretch>
                  <a:fillRect l="-71" t="-716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665329"/>
          </a:xfrm>
        </p:spPr>
        <p:txBody>
          <a:bodyPr/>
          <a:lstStyle/>
          <a:p>
            <a:r>
              <a:rPr lang="hu-HU" sz="4000" kern="1200" dirty="0">
                <a:solidFill>
                  <a:schemeClr val="tx1"/>
                </a:solidFill>
                <a:ea typeface="+mn-ea"/>
                <a:cs typeface="+mn-cs"/>
              </a:rPr>
              <a:t>FSK</a:t>
            </a:r>
          </a:p>
        </p:txBody>
      </p:sp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952500"/>
            <a:ext cx="52006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325" y="3567113"/>
            <a:ext cx="554355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0962" name="Rectangle 2"/>
              <p:cNvSpPr>
                <a:spLocks noChangeArrowheads="1"/>
              </p:cNvSpPr>
              <p:nvPr/>
            </p:nvSpPr>
            <p:spPr bwMode="auto">
              <a:xfrm>
                <a:off x="238125" y="533400"/>
                <a:ext cx="7811001" cy="371486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hu-HU" b="1" dirty="0">
                    <a:latin typeface="+mn-lt"/>
                  </a:rPr>
                  <a:t>Szinuszos </a:t>
                </a:r>
                <a:r>
                  <a:rPr lang="hu-HU" b="1" dirty="0">
                    <a:latin typeface="+mn-lt"/>
                  </a:rPr>
                  <a:t>vivőhullám:</a:t>
                </a:r>
                <a:r>
                  <a:rPr lang="hu-HU" sz="2000" dirty="0" smtClean="0">
                    <a:solidFill>
                      <a:srgbClr val="000000"/>
                    </a:solidFill>
                  </a:rPr>
                  <a:t>	 </a:t>
                </a: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hu-HU" sz="2000" i="1" smtClean="0">
                              <a:solidFill>
                                <a:srgbClr val="000000"/>
                              </a:solidFill>
                              <a:latin typeface="+mn-lt"/>
                            </a:rPr>
                          </m:ctrlPr>
                        </m:sSubPr>
                        <m:e>
                          <m:r>
                            <a:rPr lang="hu-HU" sz="2000" i="1">
                              <a:solidFill>
                                <a:srgbClr val="000000"/>
                              </a:solidFill>
                              <a:latin typeface="+mn-lt"/>
                            </a:rPr>
                            <m:t>𝑓</m:t>
                          </m:r>
                        </m:e>
                        <m:sub>
                          <m:r>
                            <a:rPr lang="hu-HU" sz="2000" i="1">
                              <a:solidFill>
                                <a:srgbClr val="000000"/>
                              </a:solidFill>
                              <a:latin typeface="+mn-lt"/>
                            </a:rPr>
                            <m:t>𝑣</m:t>
                          </m:r>
                        </m:sub>
                      </m:sSub>
                      <m:d>
                        <m:dPr>
                          <m:ctrlPr>
                            <a:rPr lang="hu-HU" sz="2000" i="1">
                              <a:solidFill>
                                <a:srgbClr val="000000"/>
                              </a:solidFill>
                              <a:latin typeface="+mn-lt"/>
                            </a:rPr>
                          </m:ctrlPr>
                        </m:dPr>
                        <m:e>
                          <m:r>
                            <a:rPr lang="hu-HU" sz="2000" i="1">
                              <a:solidFill>
                                <a:srgbClr val="000000"/>
                              </a:solidFill>
                              <a:latin typeface="+mn-lt"/>
                            </a:rPr>
                            <m:t>𝑡</m:t>
                          </m:r>
                        </m:e>
                      </m:d>
                      <m:r>
                        <a:rPr lang="hu-HU" sz="2000" i="1">
                          <a:solidFill>
                            <a:srgbClr val="000000"/>
                          </a:solidFill>
                          <a:latin typeface="+mn-lt"/>
                        </a:rPr>
                        <m:t>=</m:t>
                      </m:r>
                      <m:r>
                        <a:rPr lang="hu-HU" sz="2000" i="1">
                          <a:solidFill>
                            <a:srgbClr val="000000"/>
                          </a:solidFill>
                          <a:latin typeface="+mn-lt"/>
                        </a:rPr>
                        <m:t>𝑎</m:t>
                      </m:r>
                      <m:r>
                        <a:rPr lang="hu-HU" sz="2000" i="1">
                          <a:solidFill>
                            <a:srgbClr val="000000"/>
                          </a:solidFill>
                          <a:latin typeface="+mn-lt"/>
                        </a:rPr>
                        <m:t>(</m:t>
                      </m:r>
                      <m:r>
                        <a:rPr lang="hu-HU" sz="2000" i="1">
                          <a:solidFill>
                            <a:srgbClr val="000000"/>
                          </a:solidFill>
                          <a:latin typeface="+mn-lt"/>
                        </a:rPr>
                        <m:t>𝑡</m:t>
                      </m:r>
                      <m:r>
                        <a:rPr lang="hu-HU" sz="2000" i="1">
                          <a:solidFill>
                            <a:srgbClr val="000000"/>
                          </a:solidFill>
                          <a:latin typeface="+mn-lt"/>
                        </a:rPr>
                        <m:t>)</m:t>
                      </m:r>
                      <m:r>
                        <m:rPr>
                          <m:sty m:val="p"/>
                        </m:rPr>
                        <a:rPr lang="hu-HU" sz="2000">
                          <a:solidFill>
                            <a:srgbClr val="000000"/>
                          </a:solidFill>
                          <a:latin typeface="+mn-lt"/>
                        </a:rPr>
                        <m:t>cos</m:t>
                      </m:r>
                      <m:r>
                        <a:rPr lang="hu-HU" sz="2000" i="1">
                          <a:solidFill>
                            <a:srgbClr val="000000"/>
                          </a:solidFill>
                          <a:latin typeface="+mn-lt"/>
                        </a:rPr>
                        <m:t>[</m:t>
                      </m:r>
                      <m:r>
                        <m:rPr>
                          <m:sty m:val="p"/>
                        </m:rPr>
                        <a:rPr lang="hu-HU" sz="2000">
                          <a:solidFill>
                            <a:srgbClr val="000000"/>
                          </a:solidFill>
                          <a:latin typeface="+mn-lt"/>
                        </a:rPr>
                        <m:t>Θ</m:t>
                      </m:r>
                      <m:r>
                        <a:rPr lang="hu-HU" sz="2000" i="1">
                          <a:solidFill>
                            <a:srgbClr val="000000"/>
                          </a:solidFill>
                          <a:latin typeface="+mn-lt"/>
                        </a:rPr>
                        <m:t>(</m:t>
                      </m:r>
                      <m:r>
                        <a:rPr lang="hu-HU" sz="2000" i="1">
                          <a:solidFill>
                            <a:srgbClr val="000000"/>
                          </a:solidFill>
                          <a:latin typeface="+mn-lt"/>
                        </a:rPr>
                        <m:t>𝑡</m:t>
                      </m:r>
                      <m:r>
                        <a:rPr lang="hu-HU" sz="2000" i="1">
                          <a:solidFill>
                            <a:srgbClr val="000000"/>
                          </a:solidFill>
                          <a:latin typeface="+mn-lt"/>
                        </a:rPr>
                        <m:t>)]</m:t>
                      </m:r>
                    </m:oMath>
                  </m:oMathPara>
                </a14:m>
                <a:endParaRPr lang="hu-HU" sz="2000" dirty="0">
                  <a:solidFill>
                    <a:srgbClr val="000000"/>
                  </a:solidFill>
                  <a:latin typeface="+mn-lt"/>
                </a:endParaRPr>
              </a:p>
              <a:p>
                <a:pPr>
                  <a:defRPr/>
                </a:pPr>
                <a:endParaRPr lang="hu-HU" sz="2000" b="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endParaRPr>
              </a:p>
              <a:p>
                <a:pPr>
                  <a:defRPr/>
                </a:pPr>
                <a:r>
                  <a:rPr lang="hu-HU" sz="2000" dirty="0" smtClean="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lt"/>
                  </a:rPr>
                  <a:t>			</a:t>
                </a:r>
              </a:p>
              <a:p>
                <a:pPr>
                  <a:defRPr/>
                </a:pPr>
                <a:endParaRPr lang="hu-HU" sz="20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endParaRPr>
              </a:p>
              <a:p>
                <a:r>
                  <a:rPr lang="hu-HU" sz="2000" dirty="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lt"/>
                  </a:rPr>
                  <a:t>	</a:t>
                </a:r>
                <a:r>
                  <a:rPr lang="hu-HU" sz="2000" dirty="0" smtClean="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lt"/>
                  </a:rPr>
                  <a:t>		</a:t>
                </a:r>
                <a14:m>
                  <m:oMath xmlns:m="http://schemas.openxmlformats.org/officeDocument/2006/math">
                    <m:r>
                      <a:rPr lang="hu-HU" sz="2000" i="1" smtClean="0">
                        <a:solidFill>
                          <a:srgbClr val="000000"/>
                        </a:solidFill>
                        <a:latin typeface="+mn-lt"/>
                      </a:rPr>
                      <m:t>𝑎</m:t>
                    </m:r>
                    <m:r>
                      <a:rPr lang="hu-HU" sz="2000" i="1" smtClean="0">
                        <a:solidFill>
                          <a:srgbClr val="000000"/>
                        </a:solidFill>
                        <a:latin typeface="+mn-lt"/>
                      </a:rPr>
                      <m:t>≠</m:t>
                    </m:r>
                    <m:r>
                      <a:rPr lang="hu-HU" sz="2000" i="1" smtClean="0">
                        <a:solidFill>
                          <a:srgbClr val="000000"/>
                        </a:solidFill>
                        <a:latin typeface="+mn-lt"/>
                      </a:rPr>
                      <m:t>𝑘𝑜𝑛𝑠𝑡</m:t>
                    </m:r>
                    <m:r>
                      <a:rPr lang="hu-HU" sz="2000" i="1" smtClean="0">
                        <a:solidFill>
                          <a:srgbClr val="000000"/>
                        </a:solidFill>
                        <a:latin typeface="+mn-lt"/>
                      </a:rPr>
                      <m:t>.</m:t>
                    </m:r>
                  </m:oMath>
                </a14:m>
                <a:endParaRPr lang="hu-HU" sz="2000" dirty="0">
                  <a:solidFill>
                    <a:srgbClr val="000000"/>
                  </a:solidFill>
                  <a:latin typeface="+mn-lt"/>
                </a:endParaRPr>
              </a:p>
              <a:p>
                <a:pPr>
                  <a:defRPr/>
                </a:pPr>
                <a:endParaRPr lang="hu-HU" sz="20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endParaRPr>
              </a:p>
              <a:p>
                <a:pPr>
                  <a:defRPr/>
                </a:pPr>
                <a:endParaRPr lang="hu-HU" sz="20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endParaRPr>
              </a:p>
              <a:p>
                <a:pPr>
                  <a:defRPr/>
                </a:pPr>
                <a:endParaRPr lang="hu-HU" sz="200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endParaRPr>
              </a:p>
              <a:p>
                <a:r>
                  <a:rPr lang="hu-HU" sz="2000" dirty="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lt"/>
                  </a:rPr>
                  <a:t>	</a:t>
                </a:r>
                <a:r>
                  <a:rPr lang="hu-HU" sz="2000" dirty="0" smtClean="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lt"/>
                  </a:rPr>
                  <a:t>	</a:t>
                </a:r>
                <a:r>
                  <a:rPr lang="hu-HU" sz="2000" dirty="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lt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hu-HU" sz="2000" i="1" smtClean="0">
                            <a:solidFill>
                              <a:srgbClr val="000000"/>
                            </a:solidFill>
                            <a:latin typeface="+mn-lt"/>
                          </a:rPr>
                        </m:ctrlPr>
                      </m:sSubPr>
                      <m:e>
                        <m:r>
                          <a:rPr lang="hu-HU" sz="2000" i="1">
                            <a:solidFill>
                              <a:srgbClr val="000000"/>
                            </a:solidFill>
                            <a:latin typeface="+mn-lt"/>
                          </a:rPr>
                          <m:t>𝜔</m:t>
                        </m:r>
                      </m:e>
                      <m:sub>
                        <m:r>
                          <a:rPr lang="hu-HU" sz="2000" i="1">
                            <a:solidFill>
                              <a:srgbClr val="000000"/>
                            </a:solidFill>
                            <a:latin typeface="+mn-lt"/>
                          </a:rPr>
                          <m:t>𝑝</m:t>
                        </m:r>
                      </m:sub>
                    </m:sSub>
                    <m:d>
                      <m:dPr>
                        <m:ctrlPr>
                          <a:rPr lang="hu-HU" sz="2000" i="1">
                            <a:solidFill>
                              <a:srgbClr val="000000"/>
                            </a:solidFill>
                            <a:latin typeface="+mn-lt"/>
                          </a:rPr>
                        </m:ctrlPr>
                      </m:dPr>
                      <m:e>
                        <m:r>
                          <a:rPr lang="hu-HU" sz="2000" i="1">
                            <a:solidFill>
                              <a:srgbClr val="000000"/>
                            </a:solidFill>
                            <a:latin typeface="+mn-lt"/>
                          </a:rPr>
                          <m:t>𝑡</m:t>
                        </m:r>
                      </m:e>
                    </m:d>
                    <m:r>
                      <a:rPr lang="hu-HU" sz="2000" i="1">
                        <a:solidFill>
                          <a:srgbClr val="000000"/>
                        </a:solidFill>
                        <a:latin typeface="+mn-lt"/>
                      </a:rPr>
                      <m:t>=</m:t>
                    </m:r>
                    <m:f>
                      <m:fPr>
                        <m:ctrlPr>
                          <a:rPr lang="hu-HU" sz="2000" i="1">
                            <a:solidFill>
                              <a:srgbClr val="000000"/>
                            </a:solidFill>
                            <a:latin typeface="+mn-lt"/>
                          </a:rPr>
                        </m:ctrlPr>
                      </m:fPr>
                      <m:num>
                        <m:r>
                          <a:rPr lang="hu-HU" sz="2000" i="1">
                            <a:solidFill>
                              <a:srgbClr val="000000"/>
                            </a:solidFill>
                            <a:latin typeface="+mn-lt"/>
                          </a:rPr>
                          <m:t>𝜕</m:t>
                        </m:r>
                      </m:num>
                      <m:den>
                        <m:r>
                          <a:rPr lang="hu-HU" sz="2000" i="1">
                            <a:solidFill>
                              <a:srgbClr val="000000"/>
                            </a:solidFill>
                            <a:latin typeface="+mn-lt"/>
                          </a:rPr>
                          <m:t>𝜕</m:t>
                        </m:r>
                        <m:r>
                          <a:rPr lang="hu-HU" sz="2000" i="1">
                            <a:solidFill>
                              <a:srgbClr val="000000"/>
                            </a:solidFill>
                            <a:latin typeface="+mn-lt"/>
                          </a:rPr>
                          <m:t>𝑡</m:t>
                        </m:r>
                      </m:den>
                    </m:f>
                    <m:r>
                      <a:rPr lang="hu-HU" sz="2000" i="1">
                        <a:solidFill>
                          <a:srgbClr val="000000"/>
                        </a:solidFill>
                        <a:latin typeface="+mn-lt"/>
                      </a:rPr>
                      <m:t>=</m:t>
                    </m:r>
                    <m:r>
                      <a:rPr lang="hu-HU" sz="2000" i="1">
                        <a:solidFill>
                          <a:srgbClr val="000000"/>
                        </a:solidFill>
                        <a:latin typeface="+mn-lt"/>
                      </a:rPr>
                      <m:t>𝑘𝑜𝑛𝑠𝑡</m:t>
                    </m:r>
                    <m:r>
                      <a:rPr lang="hu-HU" sz="2000" i="1">
                        <a:solidFill>
                          <a:srgbClr val="000000"/>
                        </a:solidFill>
                        <a:latin typeface="+mn-lt"/>
                      </a:rPr>
                      <m:t>.</m:t>
                    </m:r>
                  </m:oMath>
                </a14:m>
                <a:endParaRPr lang="hu-HU" sz="2000" dirty="0">
                  <a:solidFill>
                    <a:srgbClr val="000000"/>
                  </a:solidFill>
                  <a:latin typeface="+mn-lt"/>
                </a:endParaRPr>
              </a:p>
              <a:p>
                <a:pPr>
                  <a:defRPr/>
                </a:pPr>
                <a:endParaRPr lang="hu-HU" sz="20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34" charset="0"/>
                </a:endParaRPr>
              </a:p>
            </p:txBody>
          </p:sp>
        </mc:Choice>
        <mc:Fallback>
          <p:sp>
            <p:nvSpPr>
              <p:cNvPr id="40962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8125" y="533400"/>
                <a:ext cx="7811001" cy="3714863"/>
              </a:xfrm>
              <a:prstGeom prst="rect">
                <a:avLst/>
              </a:prstGeom>
              <a:blipFill rotWithShape="0">
                <a:blip r:embed="rId2"/>
                <a:stretch>
                  <a:fillRect l="-1171" t="-1149"/>
                </a:stretch>
              </a:blip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75" name="Rectangle 1036"/>
          <p:cNvSpPr>
            <a:spLocks noChangeArrowheads="1"/>
          </p:cNvSpPr>
          <p:nvPr/>
        </p:nvSpPr>
        <p:spPr bwMode="auto">
          <a:xfrm>
            <a:off x="0" y="1576388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653298"/>
          </a:xfrm>
        </p:spPr>
        <p:txBody>
          <a:bodyPr/>
          <a:lstStyle/>
          <a:p>
            <a:r>
              <a:rPr lang="hu-HU" sz="4000" kern="1200" dirty="0">
                <a:solidFill>
                  <a:schemeClr val="tx1"/>
                </a:solidFill>
                <a:ea typeface="+mn-ea"/>
                <a:cs typeface="+mn-cs"/>
              </a:rPr>
              <a:t>FSK modulátor</a:t>
            </a:r>
          </a:p>
        </p:txBody>
      </p:sp>
      <p:sp>
        <p:nvSpPr>
          <p:cNvPr id="21507" name="Text Box 5"/>
          <p:cNvSpPr txBox="1">
            <a:spLocks noChangeArrowheads="1"/>
          </p:cNvSpPr>
          <p:nvPr/>
        </p:nvSpPr>
        <p:spPr bwMode="auto">
          <a:xfrm>
            <a:off x="263525" y="2922588"/>
            <a:ext cx="369888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hu-HU"/>
              <a:t>f</a:t>
            </a:r>
            <a:r>
              <a:rPr lang="hu-HU" sz="1600"/>
              <a:t>v</a:t>
            </a:r>
            <a:endParaRPr lang="en-US" sz="1600"/>
          </a:p>
        </p:txBody>
      </p:sp>
      <p:pic>
        <p:nvPicPr>
          <p:cNvPr id="2150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8" y="1814513"/>
            <a:ext cx="8886825" cy="32289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737519"/>
          </a:xfrm>
        </p:spPr>
        <p:txBody>
          <a:bodyPr/>
          <a:lstStyle/>
          <a:p>
            <a:r>
              <a:rPr lang="hu-HU" sz="4000" kern="1200" dirty="0">
                <a:solidFill>
                  <a:schemeClr val="tx1"/>
                </a:solidFill>
                <a:ea typeface="+mn-ea"/>
                <a:cs typeface="+mn-cs"/>
              </a:rPr>
              <a:t>FSK modulátor</a:t>
            </a:r>
            <a:endParaRPr lang="en-US" sz="4000" kern="1200" dirty="0">
              <a:solidFill>
                <a:schemeClr val="tx1"/>
              </a:solidFill>
              <a:ea typeface="+mn-ea"/>
              <a:cs typeface="+mn-cs"/>
            </a:endParaRPr>
          </a:p>
        </p:txBody>
      </p:sp>
      <p:pic>
        <p:nvPicPr>
          <p:cNvPr id="22531" name="Picture 5" descr="fsk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075" y="1316038"/>
            <a:ext cx="647700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714375"/>
          </a:xfrm>
        </p:spPr>
        <p:txBody>
          <a:bodyPr/>
          <a:lstStyle/>
          <a:p>
            <a:r>
              <a:rPr lang="hu-HU" sz="4000" kern="1200" dirty="0">
                <a:solidFill>
                  <a:schemeClr val="tx1"/>
                </a:solidFill>
                <a:ea typeface="+mn-ea"/>
                <a:cs typeface="+mn-cs"/>
              </a:rPr>
              <a:t>PSK</a:t>
            </a:r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903288"/>
            <a:ext cx="45720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513" y="3419475"/>
            <a:ext cx="292417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684212"/>
          </a:xfrm>
        </p:spPr>
        <p:txBody>
          <a:bodyPr/>
          <a:lstStyle/>
          <a:p>
            <a:r>
              <a:rPr lang="hu-HU" sz="4000" kern="1200" dirty="0">
                <a:solidFill>
                  <a:schemeClr val="tx1"/>
                </a:solidFill>
                <a:ea typeface="+mn-ea"/>
                <a:cs typeface="+mn-cs"/>
              </a:rPr>
              <a:t>2PSK = BPSK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smtClean="0"/>
              <a:t>Fázis löket +/- 90 fok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5700" y="1003300"/>
            <a:ext cx="3695700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21013" y="3543300"/>
            <a:ext cx="462597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681037"/>
          </a:xfrm>
        </p:spPr>
        <p:txBody>
          <a:bodyPr/>
          <a:lstStyle/>
          <a:p>
            <a:r>
              <a:rPr lang="hu-HU" sz="4000" kern="1200" dirty="0">
                <a:solidFill>
                  <a:schemeClr val="tx1"/>
                </a:solidFill>
                <a:ea typeface="+mn-ea"/>
                <a:cs typeface="+mn-cs"/>
              </a:rPr>
              <a:t>4PSK=QPSK</a:t>
            </a:r>
          </a:p>
        </p:txBody>
      </p:sp>
      <p:pic>
        <p:nvPicPr>
          <p:cNvPr id="2560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869950"/>
            <a:ext cx="4862512" cy="257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3825" y="877888"/>
            <a:ext cx="2454275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617537"/>
          </a:xfrm>
        </p:spPr>
        <p:txBody>
          <a:bodyPr/>
          <a:lstStyle/>
          <a:p>
            <a:r>
              <a:rPr lang="hu-HU" sz="4000" kern="1200" dirty="0">
                <a:solidFill>
                  <a:schemeClr val="tx1"/>
                </a:solidFill>
                <a:ea typeface="+mn-ea"/>
                <a:cs typeface="+mn-cs"/>
              </a:rPr>
              <a:t>QPSK előállítása</a:t>
            </a:r>
          </a:p>
        </p:txBody>
      </p:sp>
      <p:pic>
        <p:nvPicPr>
          <p:cNvPr id="2662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6475" y="806450"/>
            <a:ext cx="5748338" cy="387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650" y="4430713"/>
            <a:ext cx="5030788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689392"/>
          </a:xfrm>
        </p:spPr>
        <p:txBody>
          <a:bodyPr/>
          <a:lstStyle/>
          <a:p>
            <a:r>
              <a:rPr lang="hu-HU" sz="4000" kern="1200" dirty="0" err="1">
                <a:solidFill>
                  <a:schemeClr val="tx1"/>
                </a:solidFill>
                <a:ea typeface="+mn-ea"/>
                <a:cs typeface="+mn-cs"/>
              </a:rPr>
              <a:t>xPSK</a:t>
            </a:r>
            <a:r>
              <a:rPr lang="hu-HU" sz="4000" kern="1200" dirty="0">
                <a:solidFill>
                  <a:schemeClr val="tx1"/>
                </a:solidFill>
                <a:ea typeface="+mn-ea"/>
                <a:cs typeface="+mn-cs"/>
              </a:rPr>
              <a:t> előállítás</a:t>
            </a:r>
          </a:p>
        </p:txBody>
      </p:sp>
      <p:pic>
        <p:nvPicPr>
          <p:cNvPr id="2765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143418"/>
            <a:ext cx="6030913" cy="274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 smtClean="0"/>
          </a:p>
          <a:p>
            <a:endParaRPr lang="hu-HU" smtClean="0"/>
          </a:p>
          <a:p>
            <a:endParaRPr lang="hu-HU" smtClean="0"/>
          </a:p>
          <a:p>
            <a:endParaRPr lang="hu-HU" smtClean="0"/>
          </a:p>
          <a:p>
            <a:endParaRPr lang="hu-HU" smtClean="0"/>
          </a:p>
          <a:p>
            <a:endParaRPr lang="hu-HU" smtClean="0"/>
          </a:p>
          <a:p>
            <a:endParaRPr lang="hu-HU" smtClean="0"/>
          </a:p>
          <a:p>
            <a:endParaRPr lang="hu-HU" smtClean="0"/>
          </a:p>
          <a:p>
            <a:endParaRPr lang="hu-HU" smtClean="0"/>
          </a:p>
          <a:p>
            <a:r>
              <a:rPr lang="hu-HU" smtClean="0"/>
              <a:t>1.2.40 ábra rajz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1254876"/>
          </a:xfrm>
        </p:spPr>
        <p:txBody>
          <a:bodyPr/>
          <a:lstStyle/>
          <a:p>
            <a:pPr>
              <a:defRPr/>
            </a:pPr>
            <a:r>
              <a:rPr lang="hu-HU" sz="4000" kern="1200" dirty="0" smtClean="0">
                <a:solidFill>
                  <a:schemeClr val="tx1"/>
                </a:solidFill>
                <a:ea typeface="+mn-ea"/>
                <a:cs typeface="+mn-cs"/>
              </a:rPr>
              <a:t>Amplitúdó</a:t>
            </a:r>
            <a:r>
              <a:rPr lang="hu-HU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hu-HU" sz="4000" kern="1200" dirty="0">
                <a:solidFill>
                  <a:schemeClr val="tx1"/>
                </a:solidFill>
                <a:ea typeface="+mn-ea"/>
                <a:cs typeface="+mn-cs"/>
              </a:rPr>
              <a:t>modulációról beszélünk ha: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artalom helye 1"/>
              <p:cNvSpPr>
                <a:spLocks noGrp="1"/>
              </p:cNvSpPr>
              <p:nvPr>
                <p:ph idx="1"/>
              </p:nvPr>
            </p:nvSpPr>
            <p:spPr>
              <a:xfrm>
                <a:off x="318920" y="1756612"/>
                <a:ext cx="8569325" cy="3948530"/>
              </a:xfrm>
            </p:spPr>
            <p:txBody>
              <a:bodyPr/>
              <a:lstStyle/>
              <a:p>
                <a:endParaRPr lang="hu-HU" dirty="0" smtClean="0"/>
              </a:p>
              <a:p>
                <a:endParaRPr lang="hu-HU" dirty="0" smtClean="0"/>
              </a:p>
              <a:p>
                <a:endParaRPr lang="hu-HU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hu-HU" sz="2000" i="1" smtClean="0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sz="2000" i="1">
                              <a:solidFill>
                                <a:srgbClr val="000000"/>
                              </a:solidFill>
                            </a:rPr>
                            <m:t>𝑢</m:t>
                          </m:r>
                        </m:e>
                        <m:sub>
                          <m:r>
                            <a:rPr lang="hu-HU" sz="2000" i="1">
                              <a:solidFill>
                                <a:srgbClr val="000000"/>
                              </a:solidFill>
                            </a:rPr>
                            <m:t>𝐴𝑀</m:t>
                          </m:r>
                        </m:sub>
                      </m:sSub>
                      <m:d>
                        <m:dPr>
                          <m:ctrlPr>
                            <a:rPr lang="hu-HU" sz="2000" i="1">
                              <a:solidFill>
                                <a:srgbClr val="000000"/>
                              </a:solidFill>
                            </a:rPr>
                          </m:ctrlPr>
                        </m:dPr>
                        <m:e>
                          <m:r>
                            <a:rPr lang="hu-HU" sz="2000" i="1">
                              <a:solidFill>
                                <a:srgbClr val="000000"/>
                              </a:solidFill>
                            </a:rPr>
                            <m:t>𝑡</m:t>
                          </m:r>
                        </m:e>
                      </m:d>
                      <m:r>
                        <a:rPr lang="hu-HU" sz="2000" i="1">
                          <a:solidFill>
                            <a:srgbClr val="000000"/>
                          </a:solidFill>
                        </a:rPr>
                        <m:t>=</m:t>
                      </m:r>
                      <m:sSub>
                        <m:sSubPr>
                          <m:ctrlPr>
                            <a:rPr lang="hu-HU" sz="2000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sz="2000" i="1">
                              <a:solidFill>
                                <a:srgbClr val="000000"/>
                              </a:solidFill>
                            </a:rPr>
                            <m:t>𝑈</m:t>
                          </m:r>
                        </m:e>
                        <m:sub>
                          <m:r>
                            <a:rPr lang="hu-HU" sz="2000" i="1">
                              <a:solidFill>
                                <a:srgbClr val="000000"/>
                              </a:solidFill>
                            </a:rPr>
                            <m:t>𝑣</m:t>
                          </m:r>
                        </m:sub>
                      </m:sSub>
                      <m:r>
                        <a:rPr lang="hu-HU" sz="2000" i="1">
                          <a:solidFill>
                            <a:srgbClr val="000000"/>
                          </a:solidFill>
                        </a:rPr>
                        <m:t>∙</m:t>
                      </m:r>
                      <m:r>
                        <a:rPr lang="hu-HU" sz="2000" i="1">
                          <a:solidFill>
                            <a:srgbClr val="000000"/>
                          </a:solidFill>
                        </a:rPr>
                        <m:t>𝑐𝑜𝑠</m:t>
                      </m:r>
                      <m:sSub>
                        <m:sSubPr>
                          <m:ctrlPr>
                            <a:rPr lang="hu-HU" sz="2000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sz="2000" i="1">
                              <a:solidFill>
                                <a:srgbClr val="000000"/>
                              </a:solidFill>
                            </a:rPr>
                            <m:t>𝜔</m:t>
                          </m:r>
                        </m:e>
                        <m:sub>
                          <m:r>
                            <a:rPr lang="hu-HU" sz="2000" i="1">
                              <a:solidFill>
                                <a:srgbClr val="000000"/>
                              </a:solidFill>
                            </a:rPr>
                            <m:t>𝑣</m:t>
                          </m:r>
                        </m:sub>
                      </m:sSub>
                      <m:r>
                        <a:rPr lang="hu-HU" sz="2000" i="1">
                          <a:solidFill>
                            <a:srgbClr val="000000"/>
                          </a:solidFill>
                        </a:rPr>
                        <m:t>𝑡</m:t>
                      </m:r>
                      <m:r>
                        <a:rPr lang="hu-HU" sz="2000" i="1">
                          <a:solidFill>
                            <a:srgbClr val="000000"/>
                          </a:solidFill>
                        </a:rPr>
                        <m:t>+</m:t>
                      </m:r>
                      <m:sSub>
                        <m:sSubPr>
                          <m:ctrlPr>
                            <a:rPr lang="hu-HU" sz="2000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sz="2000" i="1">
                              <a:solidFill>
                                <a:srgbClr val="000000"/>
                              </a:solidFill>
                            </a:rPr>
                            <m:t>𝑈</m:t>
                          </m:r>
                        </m:e>
                        <m:sub>
                          <m:r>
                            <a:rPr lang="hu-HU" sz="2000" i="1">
                              <a:solidFill>
                                <a:srgbClr val="000000"/>
                              </a:solidFill>
                            </a:rPr>
                            <m:t>𝑚</m:t>
                          </m:r>
                        </m:sub>
                      </m:sSub>
                      <m:r>
                        <a:rPr lang="hu-HU" sz="2000" i="1">
                          <a:solidFill>
                            <a:srgbClr val="000000"/>
                          </a:solidFill>
                        </a:rPr>
                        <m:t>∙</m:t>
                      </m:r>
                      <m:r>
                        <a:rPr lang="hu-HU" sz="2000" i="1">
                          <a:solidFill>
                            <a:srgbClr val="000000"/>
                          </a:solidFill>
                        </a:rPr>
                        <m:t>𝑐𝑜𝑠</m:t>
                      </m:r>
                      <m:sSub>
                        <m:sSubPr>
                          <m:ctrlPr>
                            <a:rPr lang="hu-HU" sz="2000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sz="2000" i="1">
                              <a:solidFill>
                                <a:srgbClr val="000000"/>
                              </a:solidFill>
                            </a:rPr>
                            <m:t>𝜔</m:t>
                          </m:r>
                        </m:e>
                        <m:sub>
                          <m:r>
                            <a:rPr lang="hu-HU" sz="2000" i="1">
                              <a:solidFill>
                                <a:srgbClr val="000000"/>
                              </a:solidFill>
                            </a:rPr>
                            <m:t>𝑚</m:t>
                          </m:r>
                        </m:sub>
                      </m:sSub>
                      <m:r>
                        <a:rPr lang="hu-HU" sz="2000" i="1">
                          <a:solidFill>
                            <a:srgbClr val="000000"/>
                          </a:solidFill>
                        </a:rPr>
                        <m:t>𝑡</m:t>
                      </m:r>
                      <m:r>
                        <a:rPr lang="hu-HU" sz="2000" i="1">
                          <a:solidFill>
                            <a:srgbClr val="000000"/>
                          </a:solidFill>
                        </a:rPr>
                        <m:t>∙</m:t>
                      </m:r>
                      <m:r>
                        <a:rPr lang="hu-HU" sz="2000" i="1">
                          <a:solidFill>
                            <a:srgbClr val="000000"/>
                          </a:solidFill>
                        </a:rPr>
                        <m:t>𝑐𝑜𝑠</m:t>
                      </m:r>
                      <m:sSub>
                        <m:sSubPr>
                          <m:ctrlPr>
                            <a:rPr lang="hu-HU" sz="2000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sz="2000" i="1">
                              <a:solidFill>
                                <a:srgbClr val="000000"/>
                              </a:solidFill>
                            </a:rPr>
                            <m:t>𝜔</m:t>
                          </m:r>
                        </m:e>
                        <m:sub>
                          <m:r>
                            <a:rPr lang="hu-HU" sz="2000" i="1">
                              <a:solidFill>
                                <a:srgbClr val="000000"/>
                              </a:solidFill>
                            </a:rPr>
                            <m:t>𝑣</m:t>
                          </m:r>
                        </m:sub>
                      </m:sSub>
                      <m:r>
                        <a:rPr lang="hu-HU" sz="2000" i="1">
                          <a:solidFill>
                            <a:srgbClr val="000000"/>
                          </a:solidFill>
                        </a:rPr>
                        <m:t>𝑡</m:t>
                      </m:r>
                      <m:r>
                        <a:rPr lang="hu-HU" sz="2000" i="1">
                          <a:solidFill>
                            <a:srgbClr val="000000"/>
                          </a:solidFill>
                        </a:rPr>
                        <m:t>=</m:t>
                      </m:r>
                    </m:oMath>
                  </m:oMathPara>
                </a14:m>
                <a:endParaRPr lang="hu-HU" sz="2000" dirty="0" smtClean="0">
                  <a:solidFill>
                    <a:srgbClr val="000000"/>
                  </a:solidFill>
                </a:endParaRPr>
              </a:p>
              <a:p>
                <a:pPr marL="0" indent="0">
                  <a:buNone/>
                </a:pPr>
                <a:endParaRPr lang="hu-HU" sz="2000" dirty="0">
                  <a:solidFill>
                    <a:srgbClr val="000000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hu-HU" sz="2000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sz="2000" i="1">
                              <a:solidFill>
                                <a:srgbClr val="000000"/>
                              </a:solidFill>
                            </a:rPr>
                            <m:t>𝑈</m:t>
                          </m:r>
                        </m:e>
                        <m:sub>
                          <m:r>
                            <a:rPr lang="hu-HU" sz="2000" i="1">
                              <a:solidFill>
                                <a:srgbClr val="000000"/>
                              </a:solidFill>
                            </a:rPr>
                            <m:t>𝑣</m:t>
                          </m:r>
                        </m:sub>
                      </m:sSub>
                      <m:r>
                        <a:rPr lang="hu-HU" sz="2000" i="1">
                          <a:solidFill>
                            <a:srgbClr val="000000"/>
                          </a:solidFill>
                        </a:rPr>
                        <m:t>𝑐𝑜𝑠</m:t>
                      </m:r>
                      <m:sSub>
                        <m:sSubPr>
                          <m:ctrlPr>
                            <a:rPr lang="hu-HU" sz="2000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sz="2000" i="1">
                              <a:solidFill>
                                <a:srgbClr val="000000"/>
                              </a:solidFill>
                            </a:rPr>
                            <m:t>𝜔</m:t>
                          </m:r>
                        </m:e>
                        <m:sub>
                          <m:r>
                            <a:rPr lang="hu-HU" sz="2000" i="1">
                              <a:solidFill>
                                <a:srgbClr val="000000"/>
                              </a:solidFill>
                            </a:rPr>
                            <m:t>𝑣</m:t>
                          </m:r>
                        </m:sub>
                      </m:sSub>
                      <m:r>
                        <a:rPr lang="hu-HU" sz="2000" i="1">
                          <a:solidFill>
                            <a:srgbClr val="000000"/>
                          </a:solidFill>
                        </a:rPr>
                        <m:t>𝑡</m:t>
                      </m:r>
                      <m:r>
                        <a:rPr lang="hu-HU" sz="2000" i="1">
                          <a:solidFill>
                            <a:srgbClr val="000000"/>
                          </a:solidFill>
                        </a:rPr>
                        <m:t>+</m:t>
                      </m:r>
                      <m:f>
                        <m:fPr>
                          <m:ctrlPr>
                            <a:rPr lang="hu-HU" sz="2000" i="1">
                              <a:solidFill>
                                <a:srgbClr val="000000"/>
                              </a:solidFill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hu-HU" sz="2000" i="1">
                                  <a:solidFill>
                                    <a:srgbClr val="000000"/>
                                  </a:solidFill>
                                </a:rPr>
                              </m:ctrlPr>
                            </m:sSubPr>
                            <m:e>
                              <m:r>
                                <a:rPr lang="hu-HU" sz="2000" i="1">
                                  <a:solidFill>
                                    <a:srgbClr val="000000"/>
                                  </a:solidFill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hu-HU" sz="2000" i="1">
                                  <a:solidFill>
                                    <a:srgbClr val="000000"/>
                                  </a:solidFill>
                                </a:rPr>
                                <m:t>𝑚</m:t>
                              </m:r>
                            </m:sub>
                          </m:sSub>
                        </m:num>
                        <m:den>
                          <m:r>
                            <a:rPr lang="hu-HU" sz="2000" i="1">
                              <a:solidFill>
                                <a:srgbClr val="000000"/>
                              </a:solidFill>
                            </a:rPr>
                            <m:t>2</m:t>
                          </m:r>
                        </m:den>
                      </m:f>
                      <m:func>
                        <m:funcPr>
                          <m:ctrlPr>
                            <a:rPr lang="hu-HU" sz="2000" i="1">
                              <a:solidFill>
                                <a:srgbClr val="000000"/>
                              </a:solidFill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hu-HU" sz="2000">
                              <a:solidFill>
                                <a:srgbClr val="000000"/>
                              </a:solidFill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hu-HU" sz="2000" i="1">
                                  <a:solidFill>
                                    <a:srgbClr val="000000"/>
                                  </a:solidFill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hu-HU" sz="2000" i="1">
                                      <a:solidFill>
                                        <a:srgbClr val="000000"/>
                                      </a:solidFill>
                                    </a:rPr>
                                  </m:ctrlPr>
                                </m:sSubPr>
                                <m:e>
                                  <m:r>
                                    <a:rPr lang="hu-HU" sz="2000" i="1">
                                      <a:solidFill>
                                        <a:srgbClr val="000000"/>
                                      </a:solidFill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hu-HU" sz="2000" i="1">
                                      <a:solidFill>
                                        <a:srgbClr val="000000"/>
                                      </a:solidFill>
                                    </a:rPr>
                                    <m:t>𝑣</m:t>
                                  </m:r>
                                </m:sub>
                              </m:sSub>
                              <m:r>
                                <a:rPr lang="hu-HU" sz="2000" i="1">
                                  <a:solidFill>
                                    <a:srgbClr val="000000"/>
                                  </a:solidFill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hu-HU" sz="2000" i="1">
                                      <a:solidFill>
                                        <a:srgbClr val="000000"/>
                                      </a:solidFill>
                                    </a:rPr>
                                  </m:ctrlPr>
                                </m:sSubPr>
                                <m:e>
                                  <m:r>
                                    <a:rPr lang="hu-HU" sz="2000" i="1">
                                      <a:solidFill>
                                        <a:srgbClr val="000000"/>
                                      </a:solidFill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hu-HU" sz="2000" i="1">
                                      <a:solidFill>
                                        <a:srgbClr val="000000"/>
                                      </a:solidFill>
                                    </a:rPr>
                                    <m:t>𝑚</m:t>
                                  </m:r>
                                </m:sub>
                              </m:sSub>
                            </m:e>
                          </m:d>
                        </m:e>
                      </m:func>
                      <m:r>
                        <m:rPr>
                          <m:sty m:val="p"/>
                        </m:rPr>
                        <a:rPr lang="hu-HU" sz="2000">
                          <a:solidFill>
                            <a:srgbClr val="000000"/>
                          </a:solidFill>
                        </a:rPr>
                        <m:t>Τ</m:t>
                      </m:r>
                      <m:r>
                        <a:rPr lang="hu-HU" sz="2000" i="1">
                          <a:solidFill>
                            <a:srgbClr val="000000"/>
                          </a:solidFill>
                        </a:rPr>
                        <m:t>+</m:t>
                      </m:r>
                      <m:f>
                        <m:fPr>
                          <m:ctrlPr>
                            <a:rPr lang="hu-HU" sz="2000" i="1">
                              <a:solidFill>
                                <a:srgbClr val="000000"/>
                              </a:solidFill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hu-HU" sz="2000" i="1">
                                  <a:solidFill>
                                    <a:srgbClr val="000000"/>
                                  </a:solidFill>
                                </a:rPr>
                              </m:ctrlPr>
                            </m:sSubPr>
                            <m:e>
                              <m:r>
                                <a:rPr lang="hu-HU" sz="2000" i="1">
                                  <a:solidFill>
                                    <a:srgbClr val="000000"/>
                                  </a:solidFill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hu-HU" sz="2000" i="1">
                                  <a:solidFill>
                                    <a:srgbClr val="000000"/>
                                  </a:solidFill>
                                </a:rPr>
                                <m:t>𝑚</m:t>
                              </m:r>
                            </m:sub>
                          </m:sSub>
                        </m:num>
                        <m:den>
                          <m:r>
                            <a:rPr lang="hu-HU" sz="2000" i="1">
                              <a:solidFill>
                                <a:srgbClr val="000000"/>
                              </a:solidFill>
                            </a:rPr>
                            <m:t>2</m:t>
                          </m:r>
                        </m:den>
                      </m:f>
                      <m:func>
                        <m:funcPr>
                          <m:ctrlPr>
                            <a:rPr lang="hu-HU" sz="2000" i="1">
                              <a:solidFill>
                                <a:srgbClr val="000000"/>
                              </a:solidFill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hu-HU" sz="2000">
                              <a:solidFill>
                                <a:srgbClr val="000000"/>
                              </a:solidFill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hu-HU" sz="2000" i="1">
                                  <a:solidFill>
                                    <a:srgbClr val="000000"/>
                                  </a:solidFill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hu-HU" sz="2000" i="1">
                                      <a:solidFill>
                                        <a:srgbClr val="000000"/>
                                      </a:solidFill>
                                    </a:rPr>
                                  </m:ctrlPr>
                                </m:sSubPr>
                                <m:e>
                                  <m:r>
                                    <a:rPr lang="hu-HU" sz="2000" i="1">
                                      <a:solidFill>
                                        <a:srgbClr val="000000"/>
                                      </a:solidFill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hu-HU" sz="2000" i="1">
                                      <a:solidFill>
                                        <a:srgbClr val="000000"/>
                                      </a:solidFill>
                                    </a:rPr>
                                    <m:t>𝑣</m:t>
                                  </m:r>
                                </m:sub>
                              </m:sSub>
                              <m:r>
                                <a:rPr lang="hu-HU" sz="2000" i="1">
                                  <a:solidFill>
                                    <a:srgbClr val="000000"/>
                                  </a:solidFill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hu-HU" sz="2000" i="1">
                                      <a:solidFill>
                                        <a:srgbClr val="000000"/>
                                      </a:solidFill>
                                    </a:rPr>
                                  </m:ctrlPr>
                                </m:sSubPr>
                                <m:e>
                                  <m:r>
                                    <a:rPr lang="hu-HU" sz="2000" i="1">
                                      <a:solidFill>
                                        <a:srgbClr val="000000"/>
                                      </a:solidFill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hu-HU" sz="2000" i="1">
                                      <a:solidFill>
                                        <a:srgbClr val="000000"/>
                                      </a:solidFill>
                                    </a:rPr>
                                    <m:t>𝑚</m:t>
                                  </m:r>
                                </m:sub>
                              </m:sSub>
                            </m:e>
                          </m:d>
                        </m:e>
                      </m:func>
                      <m:r>
                        <a:rPr lang="hu-HU" sz="2000" i="1">
                          <a:solidFill>
                            <a:srgbClr val="000000"/>
                          </a:solidFill>
                        </a:rPr>
                        <m:t>𝑡</m:t>
                      </m:r>
                    </m:oMath>
                  </m:oMathPara>
                </a14:m>
                <a:endParaRPr lang="hu-HU" sz="2000" dirty="0">
                  <a:solidFill>
                    <a:srgbClr val="000000"/>
                  </a:solidFill>
                </a:endParaRPr>
              </a:p>
              <a:p>
                <a:endParaRPr lang="hu-HU" dirty="0"/>
              </a:p>
            </p:txBody>
          </p:sp>
        </mc:Choice>
        <mc:Fallback>
          <p:sp>
            <p:nvSpPr>
              <p:cNvPr id="2" name="Tartalom hely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18920" y="1756612"/>
                <a:ext cx="8569325" cy="3948530"/>
              </a:xfr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0" y="220980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701424"/>
          </a:xfrm>
        </p:spPr>
        <p:txBody>
          <a:bodyPr/>
          <a:lstStyle/>
          <a:p>
            <a:r>
              <a:rPr lang="hu-HU" sz="4000" kern="1200" dirty="0">
                <a:solidFill>
                  <a:schemeClr val="tx1"/>
                </a:solidFill>
                <a:ea typeface="+mn-ea"/>
                <a:cs typeface="+mn-cs"/>
              </a:rPr>
              <a:t>Vektorábrája</a:t>
            </a:r>
          </a:p>
        </p:txBody>
      </p:sp>
      <p:pic>
        <p:nvPicPr>
          <p:cNvPr id="512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9350" y="2314575"/>
            <a:ext cx="422910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665329"/>
          </a:xfrm>
        </p:spPr>
        <p:txBody>
          <a:bodyPr/>
          <a:lstStyle/>
          <a:p>
            <a:r>
              <a:rPr lang="hu-HU" sz="4000" kern="1200" dirty="0">
                <a:solidFill>
                  <a:schemeClr val="tx1"/>
                </a:solidFill>
                <a:ea typeface="+mn-ea"/>
                <a:cs typeface="+mn-cs"/>
              </a:rPr>
              <a:t>Idő függvénye</a:t>
            </a:r>
          </a:p>
        </p:txBody>
      </p:sp>
      <p:sp>
        <p:nvSpPr>
          <p:cNvPr id="98312" name="Rectangle 1032"/>
          <p:cNvSpPr>
            <a:spLocks noChangeArrowheads="1"/>
          </p:cNvSpPr>
          <p:nvPr/>
        </p:nvSpPr>
        <p:spPr bwMode="auto">
          <a:xfrm>
            <a:off x="7772400" y="6400800"/>
            <a:ext cx="83820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Char char="l"/>
              <a:defRPr/>
            </a:pPr>
            <a:r>
              <a:rPr lang="hu-HU" sz="700" b="1">
                <a:latin typeface="Arial" pitchFamily="34" charset="0"/>
              </a:rPr>
              <a:t>Folyt.</a:t>
            </a:r>
            <a:r>
              <a:rPr lang="hu-HU" sz="1600" b="1">
                <a:latin typeface="Arial" pitchFamily="34" charset="0"/>
              </a:rPr>
              <a:t> </a:t>
            </a:r>
          </a:p>
        </p:txBody>
      </p:sp>
      <p:pic>
        <p:nvPicPr>
          <p:cNvPr id="6148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300" y="1709738"/>
            <a:ext cx="434340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2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ChangeArrowheads="1"/>
          </p:cNvSpPr>
          <p:nvPr/>
        </p:nvSpPr>
        <p:spPr bwMode="auto">
          <a:xfrm>
            <a:off x="684213" y="188914"/>
            <a:ext cx="7772400" cy="565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b"/>
          <a:lstStyle/>
          <a:p>
            <a:pPr algn="ctr"/>
            <a:r>
              <a:rPr lang="hu-HU" sz="4000" b="1" dirty="0">
                <a:latin typeface="+mj-lt"/>
              </a:rPr>
              <a:t>Spektruma</a:t>
            </a:r>
          </a:p>
        </p:txBody>
      </p:sp>
      <p:pic>
        <p:nvPicPr>
          <p:cNvPr id="7171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338" y="754063"/>
            <a:ext cx="8621712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172" name="Rectangle 12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96850" y="3292475"/>
                <a:ext cx="8569325" cy="2876550"/>
              </a:xfrm>
            </p:spPr>
            <p:txBody>
              <a:bodyPr/>
              <a:lstStyle/>
              <a:p>
                <a:r>
                  <a:rPr lang="hu-HU" dirty="0" smtClean="0"/>
                  <a:t>A jel </a:t>
                </a:r>
                <a:r>
                  <a:rPr lang="hu-HU" dirty="0" smtClean="0"/>
                  <a:t>sávszélessége: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hu-HU" i="1" smtClean="0">
                            <a:solidFill>
                              <a:srgbClr val="000000"/>
                            </a:solidFill>
                          </a:rPr>
                        </m:ctrlPr>
                      </m:sSubPr>
                      <m:e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𝜔</m:t>
                        </m:r>
                      </m:e>
                      <m:sub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𝐵</m:t>
                        </m:r>
                      </m:sub>
                    </m:sSub>
                    <m:r>
                      <a:rPr lang="hu-HU" i="1">
                        <a:solidFill>
                          <a:srgbClr val="000000"/>
                        </a:solidFill>
                      </a:rPr>
                      <m:t>=2</m:t>
                    </m:r>
                    <m:sSub>
                      <m:sSubPr>
                        <m:ctrlPr>
                          <a:rPr lang="hu-HU" i="1">
                            <a:solidFill>
                              <a:srgbClr val="000000"/>
                            </a:solidFill>
                          </a:rPr>
                        </m:ctrlPr>
                      </m:sSubPr>
                      <m:e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𝜔</m:t>
                        </m:r>
                      </m:e>
                      <m:sub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𝑀</m:t>
                        </m:r>
                      </m:sub>
                    </m:sSub>
                  </m:oMath>
                </a14:m>
                <a:endParaRPr lang="hu-HU" dirty="0"/>
              </a:p>
              <a:p>
                <a:pPr marL="0" indent="0">
                  <a:buNone/>
                </a:pPr>
                <a:endParaRPr lang="hu-HU" sz="1000" dirty="0" smtClean="0"/>
              </a:p>
              <a:p>
                <a:endParaRPr lang="hu-HU" sz="1000" dirty="0" smtClean="0"/>
              </a:p>
              <a:p>
                <a:r>
                  <a:rPr lang="hu-HU" dirty="0" smtClean="0"/>
                  <a:t>Modulációs tényező: </a:t>
                </a:r>
                <a14:m>
                  <m:oMath xmlns:m="http://schemas.openxmlformats.org/officeDocument/2006/math">
                    <m:r>
                      <a:rPr lang="hu-HU" i="1" smtClean="0">
                        <a:solidFill>
                          <a:srgbClr val="000000"/>
                        </a:solidFill>
                      </a:rPr>
                      <m:t>𝑚</m:t>
                    </m:r>
                    <m:r>
                      <a:rPr lang="hu-HU" i="1" smtClean="0">
                        <a:solidFill>
                          <a:srgbClr val="000000"/>
                        </a:solidFill>
                      </a:rPr>
                      <m:t>=</m:t>
                    </m:r>
                    <m:f>
                      <m:fPr>
                        <m:ctrlPr>
                          <a:rPr lang="hu-HU" i="1">
                            <a:solidFill>
                              <a:srgbClr val="000000"/>
                            </a:solidFill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hu-HU" i="1">
                                <a:solidFill>
                                  <a:srgbClr val="000000"/>
                                </a:solidFill>
                              </a:rPr>
                            </m:ctrlPr>
                          </m:sSubPr>
                          <m:e>
                            <m:r>
                              <a:rPr lang="hu-HU" i="1">
                                <a:solidFill>
                                  <a:srgbClr val="000000"/>
                                </a:solidFill>
                              </a:rPr>
                              <m:t>𝑈</m:t>
                            </m:r>
                          </m:e>
                          <m:sub>
                            <m:r>
                              <a:rPr lang="hu-HU" i="1">
                                <a:solidFill>
                                  <a:srgbClr val="000000"/>
                                </a:solidFill>
                              </a:rPr>
                              <m:t>𝑚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hu-HU" i="1">
                                <a:solidFill>
                                  <a:srgbClr val="000000"/>
                                </a:solidFill>
                              </a:rPr>
                            </m:ctrlPr>
                          </m:sSubPr>
                          <m:e>
                            <m:r>
                              <a:rPr lang="hu-HU" i="1">
                                <a:solidFill>
                                  <a:srgbClr val="000000"/>
                                </a:solidFill>
                              </a:rPr>
                              <m:t>𝑈</m:t>
                            </m:r>
                          </m:e>
                          <m:sub>
                            <m:r>
                              <a:rPr lang="hu-HU" i="1">
                                <a:solidFill>
                                  <a:srgbClr val="000000"/>
                                </a:solidFill>
                              </a:rPr>
                              <m:t>𝑣</m:t>
                            </m:r>
                          </m:sub>
                        </m:sSub>
                      </m:den>
                    </m:f>
                  </m:oMath>
                </a14:m>
                <a:r>
                  <a:rPr lang="hu-HU" dirty="0" smtClean="0"/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hu-HU" i="1" smtClean="0">
                            <a:solidFill>
                              <a:srgbClr val="000000"/>
                            </a:solidFill>
                          </a:rPr>
                        </m:ctrlPr>
                      </m:sSubPr>
                      <m:e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𝑈</m:t>
                        </m:r>
                      </m:e>
                      <m:sub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𝑣</m:t>
                        </m:r>
                      </m:sub>
                    </m:sSub>
                    <m:r>
                      <a:rPr lang="hu-HU" i="1">
                        <a:solidFill>
                          <a:srgbClr val="000000"/>
                        </a:solidFill>
                      </a:rPr>
                      <m:t>≥</m:t>
                    </m:r>
                    <m:sSub>
                      <m:sSubPr>
                        <m:ctrlPr>
                          <a:rPr lang="hu-HU" i="1">
                            <a:solidFill>
                              <a:srgbClr val="000000"/>
                            </a:solidFill>
                          </a:rPr>
                        </m:ctrlPr>
                      </m:sSubPr>
                      <m:e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𝑈</m:t>
                        </m:r>
                      </m:e>
                      <m:sub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𝑚</m:t>
                        </m:r>
                      </m:sub>
                    </m:sSub>
                  </m:oMath>
                </a14:m>
                <a:r>
                  <a:rPr lang="hu-HU" dirty="0" smtClean="0"/>
                  <a:t>, illetve  </a:t>
                </a:r>
                <a14:m>
                  <m:oMath xmlns:m="http://schemas.openxmlformats.org/officeDocument/2006/math">
                    <m:r>
                      <a:rPr lang="hu-HU" i="1" smtClean="0">
                        <a:solidFill>
                          <a:srgbClr val="000000"/>
                        </a:solidFill>
                      </a:rPr>
                      <m:t>𝑚</m:t>
                    </m:r>
                    <m:r>
                      <a:rPr lang="hu-HU" i="1" smtClean="0">
                        <a:solidFill>
                          <a:srgbClr val="000000"/>
                        </a:solidFill>
                      </a:rPr>
                      <m:t>≤1</m:t>
                    </m:r>
                  </m:oMath>
                </a14:m>
                <a:endParaRPr lang="hu-HU" sz="2000" dirty="0" smtClean="0"/>
              </a:p>
              <a:p>
                <a:endParaRPr lang="hu-HU" dirty="0" smtClean="0"/>
              </a:p>
              <a:p>
                <a:r>
                  <a:rPr lang="hu-HU" dirty="0" smtClean="0"/>
                  <a:t>Az információt csak az oldalsávok tartalmazzák.</a:t>
                </a:r>
              </a:p>
              <a:p>
                <a:endParaRPr lang="hu-HU" dirty="0" smtClean="0"/>
              </a:p>
              <a:p>
                <a:r>
                  <a:rPr lang="hu-HU" dirty="0" smtClean="0"/>
                  <a:t>Ha a vivőt nem továbbítjuk akkor AM-DSB/SC jelet kapunk.</a:t>
                </a:r>
              </a:p>
              <a:p>
                <a:endParaRPr lang="hu-HU" dirty="0" smtClean="0"/>
              </a:p>
            </p:txBody>
          </p:sp>
        </mc:Choice>
        <mc:Fallback>
          <p:sp>
            <p:nvSpPr>
              <p:cNvPr id="7172" name="Rectangle 1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96850" y="3292475"/>
                <a:ext cx="8569325" cy="2876550"/>
              </a:xfrm>
              <a:blipFill rotWithShape="0">
                <a:blip r:embed="rId3"/>
                <a:stretch>
                  <a:fillRect l="-71" t="-1271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Ha az egyik oldalsávot elhagyjuk akkor SSB jelet kapunk. (A burkoló görbe itt nem jellemzi a moduláló jel pillanatnyi értékét. </a:t>
            </a:r>
          </a:p>
          <a:p>
            <a:endParaRPr lang="hu-HU" dirty="0" smtClean="0"/>
          </a:p>
          <a:p>
            <a:endParaRPr lang="hu-HU" dirty="0" smtClean="0"/>
          </a:p>
        </p:txBody>
      </p:sp>
      <p:pic>
        <p:nvPicPr>
          <p:cNvPr id="8195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0475" y="1716088"/>
            <a:ext cx="5062538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617538"/>
          </a:xfrm>
        </p:spPr>
        <p:txBody>
          <a:bodyPr/>
          <a:lstStyle/>
          <a:p>
            <a:r>
              <a:rPr lang="hu-HU" sz="4000" kern="1200" dirty="0">
                <a:solidFill>
                  <a:schemeClr val="tx1"/>
                </a:solidFill>
                <a:ea typeface="+mn-ea"/>
                <a:cs typeface="+mn-cs"/>
              </a:rPr>
              <a:t>AM jel teljesítménye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artalom helye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hu-HU" i="1" smtClean="0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𝑃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𝐴𝑀</m:t>
                          </m:r>
                        </m:sub>
                      </m:sSub>
                      <m:r>
                        <a:rPr lang="hu-HU" i="1">
                          <a:solidFill>
                            <a:srgbClr val="000000"/>
                          </a:solidFill>
                        </a:rPr>
                        <m:t>=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𝑈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𝐴𝑀𝑒𝑓𝑓</m:t>
                          </m:r>
                        </m:sub>
                      </m:sSub>
                      <m:r>
                        <a:rPr lang="hu-HU" i="1">
                          <a:solidFill>
                            <a:srgbClr val="000000"/>
                          </a:solidFill>
                        </a:rPr>
                        <m:t>∙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𝐼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𝐴𝑀𝑒𝑓𝑓</m:t>
                          </m:r>
                        </m:sub>
                      </m:sSub>
                      <m:r>
                        <a:rPr lang="hu-HU" i="1">
                          <a:solidFill>
                            <a:srgbClr val="000000"/>
                          </a:solidFill>
                        </a:rPr>
                        <m:t>=</m:t>
                      </m:r>
                      <m:f>
                        <m:f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</m:ctrlPr>
                            </m:sSubPr>
                            <m:e>
                              <m: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hu-HU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𝒗</m:t>
                              </m:r>
                            </m:sub>
                          </m:s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∙</m:t>
                          </m:r>
                          <m:sSub>
                            <m:sSubPr>
                              <m:ctrlP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</m:ctrlPr>
                            </m:sSubPr>
                            <m:e>
                              <m: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hu-HU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𝒗</m:t>
                              </m:r>
                            </m:sub>
                          </m:sSub>
                        </m:num>
                        <m:den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d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1+</m:t>
                          </m:r>
                          <m:f>
                            <m:fPr>
                              <m:ctrlP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</m:ctrlPr>
                                </m:sSupPr>
                                <m:e>
                                  <m: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hu-HU" i="1">
                          <a:solidFill>
                            <a:srgbClr val="000000"/>
                          </a:solidFill>
                        </a:rPr>
                        <m:t>=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𝑃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𝑉</m:t>
                          </m:r>
                        </m:sub>
                      </m:sSub>
                      <m:d>
                        <m:d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d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1+</m:t>
                          </m:r>
                          <m:f>
                            <m:fPr>
                              <m:ctrlP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</m:ctrlPr>
                                </m:sSupPr>
                                <m:e>
                                  <m: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hu-HU" dirty="0"/>
              </a:p>
              <a:p>
                <a:endParaRPr lang="hu-HU" sz="2800" dirty="0"/>
              </a:p>
              <a:p>
                <a:endParaRPr lang="hu-HU" dirty="0" smtClean="0"/>
              </a:p>
              <a:p>
                <a:endParaRPr lang="hu-HU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hu-HU" i="1" smtClean="0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𝑈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𝐴𝑀𝑒𝑓𝑓</m:t>
                          </m:r>
                        </m:sub>
                      </m:sSub>
                      <m:r>
                        <a:rPr lang="hu-HU" i="1">
                          <a:solidFill>
                            <a:srgbClr val="000000"/>
                          </a:solidFill>
                        </a:rPr>
                        <m:t>=</m:t>
                      </m:r>
                      <m:f>
                        <m:f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</m:ctrlPr>
                            </m:sSubPr>
                            <m:e>
                              <m: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hu-HU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𝒗</m:t>
                              </m:r>
                            </m:sub>
                          </m:sSub>
                        </m:num>
                        <m:den>
                          <m:rad>
                            <m:radPr>
                              <m:degHide m:val="on"/>
                              <m:ctrlP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</m:ctrlPr>
                            </m:radPr>
                            <m:deg/>
                            <m:e>
                              <m: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rad>
                        <m:radPr>
                          <m:degHide m:val="on"/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radPr>
                        <m:deg/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1+</m:t>
                          </m:r>
                          <m:f>
                            <m:fPr>
                              <m:ctrlP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</m:ctrlPr>
                                </m:sSupPr>
                                <m:e>
                                  <m: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hu-HU" i="1">
                                      <a:solidFill>
                                        <a:srgbClr val="000000"/>
                                      </a:solidFill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  <m:t>2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hu-HU" dirty="0"/>
              </a:p>
              <a:p>
                <a:endParaRPr lang="hu-HU" dirty="0"/>
              </a:p>
            </p:txBody>
          </p:sp>
        </mc:Choice>
        <mc:Fallback>
          <p:sp>
            <p:nvSpPr>
              <p:cNvPr id="2" name="Tartalom hely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21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hu-HU"/>
          </a:p>
        </p:txBody>
      </p:sp>
      <p:sp>
        <p:nvSpPr>
          <p:cNvPr id="9220" name="Rectangle 9"/>
          <p:cNvSpPr>
            <a:spLocks noChangeArrowheads="1"/>
          </p:cNvSpPr>
          <p:nvPr/>
        </p:nvSpPr>
        <p:spPr bwMode="auto">
          <a:xfrm>
            <a:off x="0" y="1033463"/>
            <a:ext cx="914400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hu-HU"/>
          </a:p>
        </p:txBody>
      </p:sp>
      <p:pic>
        <p:nvPicPr>
          <p:cNvPr id="9223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2381334"/>
            <a:ext cx="6046787" cy="354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9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631824"/>
          </a:xfrm>
          <a:noFill/>
        </p:spPr>
        <p:txBody>
          <a:bodyPr/>
          <a:lstStyle/>
          <a:p>
            <a:r>
              <a:rPr lang="hu-HU" sz="4000" kern="1200" dirty="0">
                <a:solidFill>
                  <a:schemeClr val="tx1"/>
                </a:solidFill>
                <a:ea typeface="+mn-ea"/>
                <a:cs typeface="+mn-cs"/>
              </a:rPr>
              <a:t>AM jel teljesítménye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243" name="Rectangle 12"/>
              <p:cNvSpPr>
                <a:spLocks noGrp="1" noChangeArrowheads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endParaRPr lang="hu-HU" i="1" dirty="0" smtClean="0">
                  <a:solidFill>
                    <a:srgbClr val="000000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hu-HU" i="1" smtClean="0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𝑃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𝐴𝑀𝑐𝑠𝑢𝑐𝑠</m:t>
                          </m:r>
                        </m:sub>
                      </m:sSub>
                      <m:r>
                        <a:rPr lang="hu-HU" i="1">
                          <a:solidFill>
                            <a:srgbClr val="000000"/>
                          </a:solidFill>
                        </a:rPr>
                        <m:t>=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𝑃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𝑉</m:t>
                          </m:r>
                        </m:sub>
                      </m:sSub>
                      <m:sSup>
                        <m:sSup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p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(1+</m:t>
                          </m:r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𝑚</m:t>
                          </m:r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)</m:t>
                          </m:r>
                        </m:e>
                        <m:sup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hu-HU" dirty="0">
                  <a:solidFill>
                    <a:srgbClr val="000000"/>
                  </a:solidFill>
                </a:endParaRPr>
              </a:p>
              <a:p>
                <a:endParaRPr lang="hu-HU" dirty="0" smtClean="0">
                  <a:solidFill>
                    <a:srgbClr val="000000"/>
                  </a:solidFill>
                </a:endParaRPr>
              </a:p>
              <a:p>
                <a:pPr marL="0" indent="0">
                  <a:buNone/>
                </a:pPr>
                <a:endParaRPr lang="hu-HU" dirty="0" smtClean="0">
                  <a:solidFill>
                    <a:srgbClr val="000000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𝑈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𝐴𝑀𝑐𝑠𝑢𝑐𝑠</m:t>
                          </m:r>
                        </m:sub>
                      </m:sSub>
                      <m:r>
                        <a:rPr lang="hu-HU" i="1">
                          <a:solidFill>
                            <a:srgbClr val="000000"/>
                          </a:solidFill>
                        </a:rPr>
                        <m:t>=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𝑈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𝑣</m:t>
                          </m:r>
                        </m:sub>
                      </m:sSub>
                      <m:r>
                        <a:rPr lang="hu-HU" i="1">
                          <a:solidFill>
                            <a:srgbClr val="000000"/>
                          </a:solidFill>
                        </a:rPr>
                        <m:t>+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𝑈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𝑚</m:t>
                          </m:r>
                        </m:sub>
                      </m:sSub>
                      <m:r>
                        <a:rPr lang="hu-HU" i="1">
                          <a:solidFill>
                            <a:srgbClr val="000000"/>
                          </a:solidFill>
                        </a:rPr>
                        <m:t>=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𝑈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𝑣</m:t>
                          </m:r>
                        </m:sub>
                      </m:sSub>
                      <m:d>
                        <m:d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d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1+</m:t>
                          </m:r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𝑚</m:t>
                          </m:r>
                        </m:e>
                      </m:d>
                    </m:oMath>
                  </m:oMathPara>
                </a14:m>
                <a:endParaRPr lang="hu-HU" dirty="0" smtClean="0">
                  <a:solidFill>
                    <a:srgbClr val="000000"/>
                  </a:solidFill>
                </a:endParaRPr>
              </a:p>
              <a:p>
                <a:pPr marL="0" indent="0">
                  <a:buNone/>
                </a:pPr>
                <a:r>
                  <a:rPr lang="hu-HU" dirty="0">
                    <a:solidFill>
                      <a:srgbClr val="000000"/>
                    </a:solidFill>
                  </a:rPr>
                  <a:t/>
                </a:r>
                <a:br>
                  <a:rPr lang="hu-HU" dirty="0">
                    <a:solidFill>
                      <a:srgbClr val="000000"/>
                    </a:solidFill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𝐼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𝐴𝑀𝑐𝑠𝑢𝑐𝑠</m:t>
                          </m:r>
                        </m:sub>
                      </m:sSub>
                      <m:r>
                        <a:rPr lang="hu-HU" i="1">
                          <a:solidFill>
                            <a:srgbClr val="000000"/>
                          </a:solidFill>
                        </a:rPr>
                        <m:t>=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𝐼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𝑣</m:t>
                          </m:r>
                        </m:sub>
                      </m:sSub>
                      <m:r>
                        <a:rPr lang="hu-HU" i="1">
                          <a:solidFill>
                            <a:srgbClr val="000000"/>
                          </a:solidFill>
                        </a:rPr>
                        <m:t>+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𝐼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𝑚</m:t>
                          </m:r>
                        </m:sub>
                      </m:sSub>
                      <m:r>
                        <a:rPr lang="hu-HU" i="1">
                          <a:solidFill>
                            <a:srgbClr val="000000"/>
                          </a:solidFill>
                        </a:rPr>
                        <m:t>=</m:t>
                      </m:r>
                      <m:sSub>
                        <m:sSub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sSub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𝐼</m:t>
                          </m:r>
                        </m:e>
                        <m:sub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𝑣</m:t>
                          </m:r>
                        </m:sub>
                      </m:sSub>
                      <m:d>
                        <m:d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dPr>
                        <m:e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1+</m:t>
                          </m:r>
                          <m:r>
                            <a:rPr lang="hu-HU" i="1">
                              <a:solidFill>
                                <a:srgbClr val="000000"/>
                              </a:solidFill>
                            </a:rPr>
                            <m:t>𝑚</m:t>
                          </m:r>
                        </m:e>
                      </m:d>
                    </m:oMath>
                  </m:oMathPara>
                </a14:m>
                <a:r>
                  <a:rPr lang="hu-HU" dirty="0">
                    <a:solidFill>
                      <a:srgbClr val="000000"/>
                    </a:solidFill>
                  </a:rPr>
                  <a:t/>
                </a:r>
                <a:br>
                  <a:rPr lang="hu-HU" dirty="0">
                    <a:solidFill>
                      <a:srgbClr val="000000"/>
                    </a:solidFill>
                  </a:rPr>
                </a:br>
                <a:endParaRPr lang="hu-HU" dirty="0" smtClean="0">
                  <a:solidFill>
                    <a:srgbClr val="000000"/>
                  </a:solidFill>
                </a:endParaRPr>
              </a:p>
              <a:p>
                <a:pPr marL="0" indent="0">
                  <a:buNone/>
                </a:pPr>
                <a:endParaRPr lang="hu-HU" i="1" dirty="0">
                  <a:solidFill>
                    <a:srgbClr val="000000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hu-HU" i="1">
                          <a:solidFill>
                            <a:srgbClr val="000000"/>
                          </a:solidFill>
                        </a:rPr>
                        <m:t>𝑚</m:t>
                      </m:r>
                      <m:r>
                        <a:rPr lang="hu-HU" i="1">
                          <a:solidFill>
                            <a:srgbClr val="000000"/>
                          </a:solidFill>
                        </a:rPr>
                        <m:t>=</m:t>
                      </m:r>
                      <m:f>
                        <m:f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</m:ctrlPr>
                            </m:sSubPr>
                            <m:e>
                              <m: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  <m:t>𝑚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</m:ctrlPr>
                            </m:sSubPr>
                            <m:e>
                              <m: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  <m:t>𝑣</m:t>
                              </m:r>
                            </m:sub>
                          </m:sSub>
                        </m:den>
                      </m:f>
                      <m:r>
                        <a:rPr lang="hu-HU" i="1">
                          <a:solidFill>
                            <a:srgbClr val="000000"/>
                          </a:solidFill>
                        </a:rPr>
                        <m:t>=</m:t>
                      </m:r>
                      <m:f>
                        <m:fPr>
                          <m:ctrlPr>
                            <a:rPr lang="hu-HU" i="1">
                              <a:solidFill>
                                <a:srgbClr val="000000"/>
                              </a:solidFill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</m:ctrlPr>
                            </m:sSubPr>
                            <m:e>
                              <m: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  <m:t>𝑚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</m:ctrlPr>
                            </m:sSubPr>
                            <m:e>
                              <m: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hu-HU" i="1">
                                  <a:solidFill>
                                    <a:srgbClr val="000000"/>
                                  </a:solidFill>
                                </a:rPr>
                                <m:t>𝑣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hu-HU" dirty="0" smtClean="0"/>
              </a:p>
              <a:p>
                <a:pPr marL="0" indent="0">
                  <a:buNone/>
                </a:pPr>
                <a:endParaRPr lang="hu-HU" dirty="0" smtClean="0"/>
              </a:p>
              <a:p>
                <a:pPr marL="0" indent="0">
                  <a:buNone/>
                </a:pPr>
                <a:endParaRPr lang="hu-HU" dirty="0"/>
              </a:p>
              <a:p>
                <a:r>
                  <a:rPr lang="hu-HU" dirty="0" smtClean="0"/>
                  <a:t>Szinuszos </a:t>
                </a:r>
                <a:r>
                  <a:rPr lang="hu-HU" dirty="0" smtClean="0"/>
                  <a:t>teljes </a:t>
                </a:r>
                <a:r>
                  <a:rPr lang="hu-HU" dirty="0" smtClean="0"/>
                  <a:t>kimodulálás </a:t>
                </a:r>
                <a:r>
                  <a:rPr lang="hu-HU" dirty="0" smtClean="0"/>
                  <a:t>esetén</a:t>
                </a:r>
                <a:r>
                  <a:rPr lang="hu-HU" dirty="0" smtClean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hu-HU" i="1" smtClean="0">
                            <a:solidFill>
                              <a:srgbClr val="000000"/>
                            </a:solidFill>
                          </a:rPr>
                        </m:ctrlPr>
                      </m:sSubPr>
                      <m:e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𝑃</m:t>
                        </m:r>
                      </m:e>
                      <m:sub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𝐴𝑀𝑐𝑠𝑢𝑐𝑠</m:t>
                        </m:r>
                      </m:sub>
                    </m:sSub>
                    <m:r>
                      <a:rPr lang="hu-HU" i="1">
                        <a:solidFill>
                          <a:srgbClr val="000000"/>
                        </a:solidFill>
                      </a:rPr>
                      <m:t>=4</m:t>
                    </m:r>
                    <m:sSub>
                      <m:sSubPr>
                        <m:ctrlPr>
                          <a:rPr lang="hu-HU" i="1">
                            <a:solidFill>
                              <a:srgbClr val="000000"/>
                            </a:solidFill>
                          </a:rPr>
                        </m:ctrlPr>
                      </m:sSubPr>
                      <m:e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𝑃</m:t>
                        </m:r>
                      </m:e>
                      <m:sub>
                        <m:r>
                          <a:rPr lang="hu-HU" i="1">
                            <a:solidFill>
                              <a:srgbClr val="000000"/>
                            </a:solidFill>
                          </a:rPr>
                          <m:t>𝑣</m:t>
                        </m:r>
                      </m:sub>
                    </m:sSub>
                  </m:oMath>
                </a14:m>
                <a:endParaRPr lang="hu-HU" dirty="0"/>
              </a:p>
              <a:p>
                <a:endParaRPr lang="hu-HU" dirty="0" smtClean="0"/>
              </a:p>
            </p:txBody>
          </p:sp>
        </mc:Choice>
        <mc:Fallback>
          <p:sp>
            <p:nvSpPr>
              <p:cNvPr id="10243" name="Rectangle 1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71"/>
                </a:stretch>
              </a:blipFill>
            </p:spPr>
            <p:txBody>
              <a:bodyPr/>
              <a:lstStyle/>
              <a:p>
                <a:r>
                  <a:rPr lang="hu-H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JAT">
  <a:themeElements>
    <a:clrScheme name="">
      <a:dk1>
        <a:srgbClr val="0C0593"/>
      </a:dk1>
      <a:lt1>
        <a:srgbClr val="AAC2F2"/>
      </a:lt1>
      <a:dk2>
        <a:srgbClr val="FF3300"/>
      </a:dk2>
      <a:lt2>
        <a:srgbClr val="969696"/>
      </a:lt2>
      <a:accent1>
        <a:srgbClr val="FF6600"/>
      </a:accent1>
      <a:accent2>
        <a:srgbClr val="FC527A"/>
      </a:accent2>
      <a:accent3>
        <a:srgbClr val="D2DDF7"/>
      </a:accent3>
      <a:accent4>
        <a:srgbClr val="09037D"/>
      </a:accent4>
      <a:accent5>
        <a:srgbClr val="FFB8AA"/>
      </a:accent5>
      <a:accent6>
        <a:srgbClr val="E4496E"/>
      </a:accent6>
      <a:hlink>
        <a:srgbClr val="00CC00"/>
      </a:hlink>
      <a:folHlink>
        <a:srgbClr val="71FF71"/>
      </a:folHlink>
    </a:clrScheme>
    <a:fontScheme name="SAJA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u-H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CE" charset="-1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u-H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CE" charset="-18"/>
          </a:defRPr>
        </a:defPPr>
      </a:lstStyle>
    </a:lnDef>
  </a:objectDefaults>
  <a:extraClrSchemeLst>
    <a:extraClrScheme>
      <a:clrScheme name="SAJA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JA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JA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JA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JA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JA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JA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JA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JA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JA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JA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JA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JAT 13">
        <a:dk1>
          <a:srgbClr val="0C0593"/>
        </a:dk1>
        <a:lt1>
          <a:srgbClr val="AAC2F2"/>
        </a:lt1>
        <a:dk2>
          <a:srgbClr val="FF3300"/>
        </a:dk2>
        <a:lt2>
          <a:srgbClr val="969696"/>
        </a:lt2>
        <a:accent1>
          <a:srgbClr val="FFFFCC"/>
        </a:accent1>
        <a:accent2>
          <a:srgbClr val="8DC6FF"/>
        </a:accent2>
        <a:accent3>
          <a:srgbClr val="D2DDF7"/>
        </a:accent3>
        <a:accent4>
          <a:srgbClr val="09037D"/>
        </a:accent4>
        <a:accent5>
          <a:srgbClr val="FFFFE2"/>
        </a:accent5>
        <a:accent6>
          <a:srgbClr val="7FB3E7"/>
        </a:accent6>
        <a:hlink>
          <a:srgbClr val="0066CC"/>
        </a:hlink>
        <a:folHlink>
          <a:srgbClr val="00E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JAT 14">
        <a:dk1>
          <a:srgbClr val="0C0593"/>
        </a:dk1>
        <a:lt1>
          <a:srgbClr val="AAC2F2"/>
        </a:lt1>
        <a:dk2>
          <a:srgbClr val="FF3300"/>
        </a:dk2>
        <a:lt2>
          <a:srgbClr val="B48678"/>
        </a:lt2>
        <a:accent1>
          <a:srgbClr val="FFFFCC"/>
        </a:accent1>
        <a:accent2>
          <a:srgbClr val="8DC6FF"/>
        </a:accent2>
        <a:accent3>
          <a:srgbClr val="D2DDF7"/>
        </a:accent3>
        <a:accent4>
          <a:srgbClr val="09037D"/>
        </a:accent4>
        <a:accent5>
          <a:srgbClr val="FFFFE2"/>
        </a:accent5>
        <a:accent6>
          <a:srgbClr val="7FB3E7"/>
        </a:accent6>
        <a:hlink>
          <a:srgbClr val="0066CC"/>
        </a:hlink>
        <a:folHlink>
          <a:srgbClr val="00E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JAT 15">
        <a:dk1>
          <a:srgbClr val="0C0593"/>
        </a:dk1>
        <a:lt1>
          <a:srgbClr val="4157F9"/>
        </a:lt1>
        <a:dk2>
          <a:srgbClr val="FF3300"/>
        </a:dk2>
        <a:lt2>
          <a:srgbClr val="B48678"/>
        </a:lt2>
        <a:accent1>
          <a:srgbClr val="FFFFCC"/>
        </a:accent1>
        <a:accent2>
          <a:srgbClr val="8DC6FF"/>
        </a:accent2>
        <a:accent3>
          <a:srgbClr val="B0B4FB"/>
        </a:accent3>
        <a:accent4>
          <a:srgbClr val="09037D"/>
        </a:accent4>
        <a:accent5>
          <a:srgbClr val="FFFFE2"/>
        </a:accent5>
        <a:accent6>
          <a:srgbClr val="7FB3E7"/>
        </a:accent6>
        <a:hlink>
          <a:srgbClr val="0066CC"/>
        </a:hlink>
        <a:folHlink>
          <a:srgbClr val="00E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JAT 16">
        <a:dk1>
          <a:srgbClr val="0C0593"/>
        </a:dk1>
        <a:lt1>
          <a:srgbClr val="BFC6FD"/>
        </a:lt1>
        <a:dk2>
          <a:srgbClr val="FF3300"/>
        </a:dk2>
        <a:lt2>
          <a:srgbClr val="B48678"/>
        </a:lt2>
        <a:accent1>
          <a:srgbClr val="FFFFCC"/>
        </a:accent1>
        <a:accent2>
          <a:srgbClr val="8DC6FF"/>
        </a:accent2>
        <a:accent3>
          <a:srgbClr val="DCDFFE"/>
        </a:accent3>
        <a:accent4>
          <a:srgbClr val="09037D"/>
        </a:accent4>
        <a:accent5>
          <a:srgbClr val="FFFFE2"/>
        </a:accent5>
        <a:accent6>
          <a:srgbClr val="7FB3E7"/>
        </a:accent6>
        <a:hlink>
          <a:srgbClr val="0066CC"/>
        </a:hlink>
        <a:folHlink>
          <a:srgbClr val="00E4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éma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éma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1_ANALÓG_JELEK</Template>
  <TotalTime>227</TotalTime>
  <Pages>30</Pages>
  <Words>163</Words>
  <Application>Microsoft Office PowerPoint</Application>
  <PresentationFormat>Diavetítés a képernyőre (4:3 oldalarány)</PresentationFormat>
  <Paragraphs>127</Paragraphs>
  <Slides>26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8</vt:i4>
      </vt:variant>
      <vt:variant>
        <vt:lpstr>Téma</vt:lpstr>
      </vt:variant>
      <vt:variant>
        <vt:i4>1</vt:i4>
      </vt:variant>
      <vt:variant>
        <vt:lpstr>Diacímek</vt:lpstr>
      </vt:variant>
      <vt:variant>
        <vt:i4>26</vt:i4>
      </vt:variant>
    </vt:vector>
  </HeadingPairs>
  <TitlesOfParts>
    <vt:vector size="35" baseType="lpstr">
      <vt:lpstr>Arial</vt:lpstr>
      <vt:lpstr>Arial CE</vt:lpstr>
      <vt:lpstr>Arial Narrow</vt:lpstr>
      <vt:lpstr>Book Antiqua</vt:lpstr>
      <vt:lpstr>Cambria Math</vt:lpstr>
      <vt:lpstr>Monotype Sorts</vt:lpstr>
      <vt:lpstr>Times New Roman</vt:lpstr>
      <vt:lpstr>Wingdings</vt:lpstr>
      <vt:lpstr>SAJAT</vt:lpstr>
      <vt:lpstr>PowerPoint bemutató</vt:lpstr>
      <vt:lpstr>PowerPoint bemutató</vt:lpstr>
      <vt:lpstr>Amplitúdó modulációról beszélünk ha:</vt:lpstr>
      <vt:lpstr>Vektorábrája</vt:lpstr>
      <vt:lpstr>Idő függvénye</vt:lpstr>
      <vt:lpstr>PowerPoint bemutató</vt:lpstr>
      <vt:lpstr>PowerPoint bemutató</vt:lpstr>
      <vt:lpstr>AM jel teljesítménye</vt:lpstr>
      <vt:lpstr>AM jel teljesítménye</vt:lpstr>
      <vt:lpstr>Szögmoduláció</vt:lpstr>
      <vt:lpstr>Szögmoduláció</vt:lpstr>
      <vt:lpstr>Szögmoduláció</vt:lpstr>
      <vt:lpstr>FM jel sávszélessége</vt:lpstr>
      <vt:lpstr>FM jel sávszélessége</vt:lpstr>
      <vt:lpstr>FM jel sávszélessége</vt:lpstr>
      <vt:lpstr>Digitális jelátvitel</vt:lpstr>
      <vt:lpstr>ASK</vt:lpstr>
      <vt:lpstr>ASK</vt:lpstr>
      <vt:lpstr>FSK</vt:lpstr>
      <vt:lpstr>FSK modulátor</vt:lpstr>
      <vt:lpstr>FSK modulátor</vt:lpstr>
      <vt:lpstr>PSK</vt:lpstr>
      <vt:lpstr>2PSK = BPSK</vt:lpstr>
      <vt:lpstr>4PSK=QPSK</vt:lpstr>
      <vt:lpstr>QPSK előállítása</vt:lpstr>
      <vt:lpstr>xPSK előállítás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 TÁVKÖZLÉS ANTENNA RENDSZEREI</dc:title>
  <dc:creator>HONFY</dc:creator>
  <cp:lastModifiedBy>PC</cp:lastModifiedBy>
  <cp:revision>106</cp:revision>
  <cp:lastPrinted>1601-01-01T00:00:00Z</cp:lastPrinted>
  <dcterms:created xsi:type="dcterms:W3CDTF">2001-03-25T19:09:54Z</dcterms:created>
  <dcterms:modified xsi:type="dcterms:W3CDTF">2014-07-27T21:11:42Z</dcterms:modified>
</cp:coreProperties>
</file>